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9" r:id="rId1"/>
  </p:sldMasterIdLst>
  <p:notesMasterIdLst>
    <p:notesMasterId r:id="rId9"/>
  </p:notesMasterIdLst>
  <p:handoutMasterIdLst>
    <p:handoutMasterId r:id="rId10"/>
  </p:handoutMasterIdLst>
  <p:sldIdLst>
    <p:sldId id="978" r:id="rId2"/>
    <p:sldId id="2099" r:id="rId3"/>
    <p:sldId id="1974" r:id="rId4"/>
    <p:sldId id="2108" r:id="rId5"/>
    <p:sldId id="2110" r:id="rId6"/>
    <p:sldId id="2112" r:id="rId7"/>
    <p:sldId id="1966" r:id="rId8"/>
  </p:sldIdLst>
  <p:sldSz cx="24382413" cy="13716000"/>
  <p:notesSz cx="6858000" cy="9144000"/>
  <p:defaultTextStyle>
    <a:defPPr>
      <a:defRPr lang="ru-RU"/>
    </a:defPPr>
    <a:lvl1pPr marL="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9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9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893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189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485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784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080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378" algn="l" defTabSz="182859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BDF"/>
    <a:srgbClr val="F8D40B"/>
    <a:srgbClr val="9EBCCF"/>
    <a:srgbClr val="7F7F7F"/>
    <a:srgbClr val="D2EEF2"/>
    <a:srgbClr val="EDEEF2"/>
    <a:srgbClr val="EDEEF1"/>
    <a:srgbClr val="008C33"/>
    <a:srgbClr val="00B341"/>
    <a:srgbClr val="1BA5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6" autoAdjust="0"/>
    <p:restoredTop sz="84690" autoAdjust="0"/>
  </p:normalViewPr>
  <p:slideViewPr>
    <p:cSldViewPr snapToGrid="0">
      <p:cViewPr varScale="1">
        <p:scale>
          <a:sx n="52" d="100"/>
          <a:sy n="52" d="100"/>
        </p:scale>
        <p:origin x="63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57" d="100"/>
          <a:sy n="157" d="100"/>
        </p:scale>
        <p:origin x="5440" y="184"/>
      </p:cViewPr>
      <p:guideLst/>
    </p:cSldViewPr>
  </p:notesViewPr>
  <p:gridSpacing cx="381600" cy="38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5C60-F37A-814E-99F6-3C775637DBC0}" type="datetimeFigureOut">
              <a:rPr lang="ru-RU" smtClean="0"/>
              <a:t>02.03.2020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BC657-1F7B-DB4E-9001-D45F135470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387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02.03.2020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1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Всем</a:t>
            </a:r>
            <a:r>
              <a:rPr lang="ru-RU" baseline="0" dirty="0" smtClean="0"/>
              <a:t> привет!</a:t>
            </a:r>
          </a:p>
          <a:p>
            <a:r>
              <a:rPr lang="ru-RU" baseline="0" dirty="0" smtClean="0"/>
              <a:t>Меня зовут Саша и не так давно я работал аналитиком в Справочнике Яндекса, а по совместительству занимался образовательными проектами. Сейчас всё наоборот, </a:t>
            </a:r>
            <a:r>
              <a:rPr lang="ru-RU" baseline="0" dirty="0" smtClean="0"/>
              <a:t>и я с головой погружен в образовательные проекты </a:t>
            </a:r>
            <a:r>
              <a:rPr lang="ru-RU" baseline="0" dirty="0" smtClean="0"/>
              <a:t>и мне это </a:t>
            </a:r>
            <a:r>
              <a:rPr lang="ru-RU" baseline="0" dirty="0" smtClean="0"/>
              <a:t>очень нравится!</a:t>
            </a:r>
            <a:endParaRPr lang="ru-RU" baseline="0" dirty="0" smtClean="0"/>
          </a:p>
          <a:p>
            <a:endParaRPr lang="ru-RU" baseline="0" dirty="0" smtClean="0"/>
          </a:p>
          <a:p>
            <a:r>
              <a:rPr lang="ru-RU" baseline="0" dirty="0" smtClean="0"/>
              <a:t>У нас мало времени, поэтому только самое главное, погнали.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157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Позвольте начать с известного треугольника: наука-кадры-производство. С ним, кстати, связана и моя личная история. Мой первые шаги по социальной лестнице были как раз в новосибирской ФМШ, одним из создателей которой был Михаил Алексеевич Лаврентьев. Одна из основных наших задач на факультете — это выработать</a:t>
            </a:r>
            <a:r>
              <a:rPr lang="ru-RU" baseline="0" dirty="0" smtClean="0"/>
              <a:t> и сохранить </a:t>
            </a:r>
            <a:r>
              <a:rPr lang="ru-RU" dirty="0" smtClean="0"/>
              <a:t>баланс</a:t>
            </a:r>
            <a:r>
              <a:rPr lang="ru-RU" baseline="0" dirty="0" smtClean="0"/>
              <a:t> математики и программирования, фундаментальной науки и практических приложений</a:t>
            </a:r>
            <a:r>
              <a:rPr lang="ru-RU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629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Начнём с главного — это образование, без которого невозможны ни наука, ни индустрия. Образование — это преподаватели и студенты. У нас получилось собрать очень сильную команду активных, увлеченных преподавателей, каждый из которых — профессионал своего дела. Важно, что преподаватели являются действующими учеными или инженерами лучших компаний.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 счастью, к нам поступают прекрасные абитуриенты — среди них много победителей и призеров олимпиад по математике и программированию, но не только — можно поступить и по ЕГЭ.</a:t>
            </a:r>
            <a:r>
              <a:rPr lang="ru-RU" baseline="0" dirty="0" smtClean="0"/>
              <a:t> </a:t>
            </a:r>
            <a:r>
              <a:rPr lang="ru-RU" dirty="0" smtClean="0"/>
              <a:t>Отмечу, что наши студенты развиваются гармонично и на Пикнике первокурсников в сентябре мы играли в футбол, волейбол, пели под гитару.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Со старшекурсниками преподаватели устраивают походы выходного дня, для многих факультет становится второй семьей. Много внимания мы уделяем общению со студентами и возможности выбора интересных им курсов.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797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С математикой у нас всё хорошо и даже лучше, сотрудники факультета имеют международное признание, получили несколько престижнейших математических премий, выступают с приглашенными докладами на математических конгрессах.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На факультете созданы и успешно работают две международных лаборатории, за последние 3 года получено 133 гранта с суммарным объемом финансирования свыше 340 млн. руб.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Основное здание факультета на 14 линии, 29 является центром математической жизни в Санкт-Петербурге, там постоянно происходит что-то интересное — за последние 5 лет проведено более 90 научных мероприятий.</a:t>
            </a:r>
          </a:p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3046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Взаимодействие с компаниями происходит в разных формах: во-первых, есть три главных компании-спонсора — Газпром Нефть, </a:t>
            </a:r>
            <a:r>
              <a:rPr lang="ru-RU" dirty="0" err="1" smtClean="0"/>
              <a:t>ДжетБрейнс</a:t>
            </a:r>
            <a:r>
              <a:rPr lang="ru-RU" dirty="0" smtClean="0"/>
              <a:t> и Яндекс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ru-RU" baseline="0" dirty="0" smtClean="0"/>
              <a:t>большое спасибо вам за это! </a:t>
            </a:r>
          </a:p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Во-вторых, есть индустриальные проекты, в которых сотрудники факультета решают наукоёмкие задачи компаний за деньги. В-третьих</a:t>
            </a:r>
            <a:r>
              <a:rPr lang="ru-RU" baseline="0" dirty="0" smtClean="0"/>
              <a:t> и на мой взгляд самое ценное,</a:t>
            </a:r>
            <a:r>
              <a:rPr lang="ru-RU" dirty="0" smtClean="0"/>
              <a:t> сотрудники компаний преподают на факультете и дают учебные проекты студентам.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8207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Напоследок о будущем, в прошлом году 2019 мы выиграли целых три больших конкурса</a:t>
            </a:r>
            <a:r>
              <a:rPr lang="ru-RU" baseline="0" dirty="0" smtClean="0"/>
              <a:t> и в</a:t>
            </a:r>
            <a:r>
              <a:rPr lang="ru-RU" dirty="0" smtClean="0"/>
              <a:t> СПбГУ появилось два международных центра: математический им. Леонарда Эйлера и научно-методический для распространения лучших международных практик подготовки, переподготовки и стажировки продвинутых кадров цифровой экономики в областях математики и программирования. А ещё в 2022 году пройдёт международный конгресс математиков в Санкт-Петербурге, присоединяйтесь!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078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 заключении скажу,</a:t>
            </a:r>
            <a:r>
              <a:rPr lang="ru-RU" baseline="0" dirty="0" smtClean="0"/>
              <a:t> что мы в образовательных проектах вместе с вами делаем всё возможное и невозможное для подготовки нового поколения инженеров 21-го века</a:t>
            </a:r>
            <a:r>
              <a:rPr lang="en-US" baseline="0" dirty="0" smtClean="0"/>
              <a:t>, </a:t>
            </a:r>
            <a:r>
              <a:rPr lang="ru-RU" baseline="0" dirty="0" smtClean="0"/>
              <a:t>многие выпускники станут нашими коллегами, спасибо вам огромное за помощь. Приходите к нам нанимать, преподавать, </a:t>
            </a:r>
            <a:r>
              <a:rPr lang="ru-RU" baseline="0" dirty="0" err="1" smtClean="0"/>
              <a:t>менторить</a:t>
            </a:r>
            <a:r>
              <a:rPr lang="ru-RU" baseline="0" dirty="0" smtClean="0"/>
              <a:t> студентов! Если хотите, то приходите к нам работать — у нас классно, очень сильная команда, амбициозные задачи и море вакансий: </a:t>
            </a:r>
            <a:r>
              <a:rPr lang="ru-RU" baseline="0" dirty="0" err="1" smtClean="0"/>
              <a:t>проджекты</a:t>
            </a:r>
            <a:r>
              <a:rPr lang="ru-RU" baseline="0" dirty="0" smtClean="0"/>
              <a:t>, кураторы и </a:t>
            </a:r>
            <a:r>
              <a:rPr lang="ru-RU" baseline="0" smtClean="0"/>
              <a:t>даже разработчики.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1397F6-5F69-4798-869B-9B0266F8F8FE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590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улевой_слайд_r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3">
            <a:extLst>
              <a:ext uri="{FF2B5EF4-FFF2-40B4-BE49-F238E27FC236}">
                <a16:creationId xmlns:a16="http://schemas.microsoft.com/office/drawing/2014/main" xmlns="" id="{40923594-8447-5A46-8A64-5871B7E0E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94763" y="5274023"/>
            <a:ext cx="6589712" cy="2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текста/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F451AF27-5FB1-0D40-AA05-42DF65248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125D4967-2BE7-CC40-970C-E59E736E9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Заголовок 3">
            <a:extLst>
              <a:ext uri="{FF2B5EF4-FFF2-40B4-BE49-F238E27FC236}">
                <a16:creationId xmlns:a16="http://schemas.microsoft.com/office/drawing/2014/main" xmlns="" id="{00CE3A18-3BEE-1E48-8DB5-EFDF81BE48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2B4190AE-DE9D-7B45-8685-C75786D2E2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300" y="3429849"/>
            <a:ext cx="879157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xmlns="" id="{091E2E21-1D6C-DD48-81BA-272FC2FB570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7" y="3429849"/>
            <a:ext cx="876795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86259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2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10EBDA6F-21A1-7E49-AD6B-DA4F4E7C0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1ED9AF63-0A12-2D4E-9664-3EE781D6F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663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xmlns="" id="{20BF5248-E041-F94F-85C6-134408C35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xmlns="" id="{772462EC-AF59-4D4E-ABCE-0C5A2D5835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1963" y="3431440"/>
            <a:ext cx="8778561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(два)</a:t>
            </a:r>
          </a:p>
          <a:p>
            <a:pPr lvl="3"/>
            <a:r>
              <a:rPr lang="ru-RU" dirty="0"/>
              <a:t>Ключевая мысль (три)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xmlns="" id="{9682A56D-E86B-DE49-A3AA-B88DB8F5C2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61888" y="3429850"/>
            <a:ext cx="8778562" cy="40663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xmlns="" id="{1F96D506-1E9B-A94F-BF59-F9E5F9FB619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2561888" y="8208000"/>
            <a:ext cx="8778562" cy="404115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  <a:lvl2pPr algn="ctr">
              <a:defRPr lang="ru-RU" b="1" noProof="0" dirty="0"/>
            </a:lvl2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marL="0" marR="0" lvl="1" indent="0" fontAlgn="auto">
              <a:buNone/>
              <a:tabLst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2065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3B556212-67BA-FE4E-A4C5-BEB4228D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8100" y="12624682"/>
            <a:ext cx="16105087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791C2DF9-0B26-E448-AD09-5E231671B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0526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xmlns="" id="{0AC953BC-6440-414F-B224-7989C84955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xmlns="" id="{764DA894-71EE-8F44-BC82-1B4FD8DA66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300" y="3429849"/>
            <a:ext cx="8791575" cy="62491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  <a:lvl5pPr algn="ctr">
              <a:defRPr lang="ru-RU" sz="2000" noProof="0" dirty="0"/>
            </a:lvl5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lvl="4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4DB96E68-4ABE-704B-AFBC-B303CF814AF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7" y="3429849"/>
            <a:ext cx="8791576" cy="62491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  <a:lvl5pPr algn="ctr">
              <a:defRPr lang="ru-RU" sz="2000" noProof="0" dirty="0"/>
            </a:lvl5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  <a:p>
            <a:pPr lvl="4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7B24B671-40E4-6946-947D-AA93D59EAC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48101" y="10033199"/>
            <a:ext cx="18302187" cy="2215951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lvl="0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900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9E306CA0-176F-4945-A654-2DBE4D1D5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12339929-65BC-754B-AF8C-4F30167D7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xmlns="" id="{BA1667F9-A8AD-E64B-A003-654CEF801B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76CE419A-D9BE-DA49-96A7-91BE433CB6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299" y="3429849"/>
            <a:ext cx="5859464" cy="62491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90909538-8E3A-AA48-B5DC-463AB585C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5299" y="10033199"/>
            <a:ext cx="18311815" cy="2215951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lvl="0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xmlns="" id="{DD0D547E-0567-2E43-BDB4-18B73972463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261475" y="3429849"/>
            <a:ext cx="5865813" cy="62491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xmlns="" id="{7F3B418F-486F-E146-96CE-6A5782E1AE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5481302" y="3429849"/>
            <a:ext cx="5865813" cy="62491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2899453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4DCBCA59-A27E-6F49-9EC9-3C2864EBE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2124" y="12624682"/>
            <a:ext cx="16121064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4B9D87B5-8C87-984D-8958-FBC95639D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Заголовок 3">
            <a:extLst>
              <a:ext uri="{FF2B5EF4-FFF2-40B4-BE49-F238E27FC236}">
                <a16:creationId xmlns:a16="http://schemas.microsoft.com/office/drawing/2014/main" xmlns="" id="{3FC09214-3A10-8149-B5D5-03C5DB0DED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785647C1-EE1C-7F44-8C28-ACEB3FC0807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2124" y="5641200"/>
            <a:ext cx="8794751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0" name="Текст 2">
            <a:extLst>
              <a:ext uri="{FF2B5EF4-FFF2-40B4-BE49-F238E27FC236}">
                <a16:creationId xmlns:a16="http://schemas.microsoft.com/office/drawing/2014/main" xmlns="" id="{9E789020-B7CC-3649-8BFF-F3DCDA17E88B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2572807" y="5641200"/>
            <a:ext cx="8777482" cy="66079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</a:t>
            </a:r>
          </a:p>
        </p:txBody>
      </p:sp>
      <p:sp>
        <p:nvSpPr>
          <p:cNvPr id="14" name="Текст 3">
            <a:extLst>
              <a:ext uri="{FF2B5EF4-FFF2-40B4-BE49-F238E27FC236}">
                <a16:creationId xmlns:a16="http://schemas.microsoft.com/office/drawing/2014/main" xmlns="" id="{F820E3BF-EFD7-3F46-A713-6D08761423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2124" y="3441600"/>
            <a:ext cx="8794752" cy="1857475"/>
          </a:xfrm>
        </p:spPr>
        <p:txBody>
          <a:bodyPr vert="horz" lIns="0" tIns="0" rIns="0" bIns="0" rtlCol="0">
            <a:noAutofit/>
          </a:bodyPr>
          <a:lstStyle>
            <a:lvl1pPr>
              <a:defRPr lang="ru-RU" sz="6000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xmlns="" id="{94B867F9-5BE9-B348-BC8F-0600AA8125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72806" y="3441600"/>
            <a:ext cx="8777482" cy="1857475"/>
          </a:xfrm>
        </p:spPr>
        <p:txBody>
          <a:bodyPr vert="horz" lIns="0" tIns="0" rIns="0" bIns="0" rtlCol="0">
            <a:noAutofit/>
          </a:bodyPr>
          <a:lstStyle>
            <a:lvl1pPr>
              <a:defRPr lang="ru-RU" sz="6000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60573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9B46248E-F3FC-6345-9529-CFA085A39B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E78A705-AB97-1841-9C7A-780231BD3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240A0DF0-5686-A049-8194-F9C6A0B54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DCA47866-DF59-C248-8DD9-3EA96B5D2F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299" y="3455988"/>
            <a:ext cx="18314989" cy="732631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таблицы, диаграммы, схемы, фотографии, иллюстрации или видео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887191F8-B8A1-8346-B126-2126461718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5299" y="11121681"/>
            <a:ext cx="16117889" cy="1127469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lvl="0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67646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37BBC7DF-D873-E246-A3AC-A27D9B155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16478937-D477-5C45-B143-3DE517137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92DE7455-C677-0147-BD3F-8159DEFA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xmlns="" id="{FD759DB2-5A2A-B441-923F-157EFDC160E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906400" y="3440009"/>
            <a:ext cx="12440713" cy="73422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  <a:lvl5pPr>
              <a:defRPr lang="ru-RU" noProof="0" dirty="0"/>
            </a:lvl5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  <a:p>
            <a:pPr lvl="4"/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F849F259-E97D-C24B-8BF0-C7DFA2E03D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127500" y="5903400"/>
            <a:ext cx="2938463" cy="24615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</p:spTree>
    <p:extLst>
      <p:ext uri="{BB962C8B-B14F-4D97-AF65-F5344CB8AC3E}">
        <p14:creationId xmlns:p14="http://schemas.microsoft.com/office/powerpoint/2010/main" val="2634890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CD2F2E9B-267A-D74E-BDE4-F0545E327C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CF10A1FE-E1CA-254D-BA86-1C6AB572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Заголовок 3">
            <a:extLst>
              <a:ext uri="{FF2B5EF4-FFF2-40B4-BE49-F238E27FC236}">
                <a16:creationId xmlns:a16="http://schemas.microsoft.com/office/drawing/2014/main" xmlns="" id="{34013F25-78B4-4141-97A7-04B0123FC2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0546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1A719755-02DF-A443-B9A4-22DBA092A6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5300" y="7455428"/>
            <a:ext cx="5137150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xmlns="" id="{A25FAA23-D708-2F47-89EE-1506A238C16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31363" y="7455428"/>
            <a:ext cx="5129212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xmlns="" id="{D95AA5DD-8F39-D943-A674-08CB46760E9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230502" y="7455428"/>
            <a:ext cx="5116611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xmlns="" id="{EE43F7BE-93A2-0043-BFDC-BB3FA2ACAB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35300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xmlns="" id="{B25CCFA3-8B97-5A40-AA50-87E8A13E339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636411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xmlns="" id="{81A3FFD3-33D2-6043-8F3D-69D7A54B974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6229782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</p:spTree>
    <p:extLst>
      <p:ext uri="{BB962C8B-B14F-4D97-AF65-F5344CB8AC3E}">
        <p14:creationId xmlns:p14="http://schemas.microsoft.com/office/powerpoint/2010/main" val="15805849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BF8AC81-C369-C940-A083-BF9DDAA5A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69DFE2CB-D51A-1145-BBC9-E6F46C48F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56501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5" name="Заголовок 3">
            <a:extLst>
              <a:ext uri="{FF2B5EF4-FFF2-40B4-BE49-F238E27FC236}">
                <a16:creationId xmlns:a16="http://schemas.microsoft.com/office/drawing/2014/main" xmlns="" id="{73FABF5D-A3D2-774B-90FE-1A4AC11A0E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9785112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xmlns="" id="{1BA67519-7FF6-6A4D-AA35-DD4676EF5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5300" y="7455428"/>
            <a:ext cx="3660775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xmlns="" id="{07DEE891-3469-564C-B6BE-5FDA03A0E6D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5284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0" name="Текст 3">
            <a:extLst>
              <a:ext uri="{FF2B5EF4-FFF2-40B4-BE49-F238E27FC236}">
                <a16:creationId xmlns:a16="http://schemas.microsoft.com/office/drawing/2014/main" xmlns="" id="{ACA28A7C-23D1-B048-AD02-4F2935C552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02563" y="7455428"/>
            <a:ext cx="3657600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xmlns="" id="{0A210F1D-744E-964A-ACF1-3D683FC6F0F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829842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2" name="Текст 3">
            <a:extLst>
              <a:ext uri="{FF2B5EF4-FFF2-40B4-BE49-F238E27FC236}">
                <a16:creationId xmlns:a16="http://schemas.microsoft.com/office/drawing/2014/main" xmlns="" id="{EA6FB9E2-4FC7-DB4A-BBC2-2B19A7FDB3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38111" y="7455428"/>
            <a:ext cx="3651264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xmlns="" id="{88F39D33-7ADF-ED46-BCC5-341882E6AF4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929536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4" name="Текст 3">
            <a:extLst>
              <a:ext uri="{FF2B5EF4-FFF2-40B4-BE49-F238E27FC236}">
                <a16:creationId xmlns:a16="http://schemas.microsoft.com/office/drawing/2014/main" xmlns="" id="{21FFDC78-F317-FC4E-B13A-8E21382D5F4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681575" y="7455428"/>
            <a:ext cx="3668714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35" name="Рисунок 2">
            <a:extLst>
              <a:ext uri="{FF2B5EF4-FFF2-40B4-BE49-F238E27FC236}">
                <a16:creationId xmlns:a16="http://schemas.microsoft.com/office/drawing/2014/main" xmlns="" id="{8F1AE6B9-5E2B-C046-9C13-7810851DDB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673753" y="4234715"/>
            <a:ext cx="2925477" cy="245067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</p:spTree>
    <p:extLst>
      <p:ext uri="{BB962C8B-B14F-4D97-AF65-F5344CB8AC3E}">
        <p14:creationId xmlns:p14="http://schemas.microsoft.com/office/powerpoint/2010/main" val="27955386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xmlns="" id="{05880279-9E00-5746-BEDF-976B37296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xmlns="" id="{223FA0BE-FCB1-DD41-9AFE-6B2C787FB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330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30" name="Заголовок 3">
            <a:extLst>
              <a:ext uri="{FF2B5EF4-FFF2-40B4-BE49-F238E27FC236}">
                <a16:creationId xmlns:a16="http://schemas.microsoft.com/office/drawing/2014/main" xmlns="" id="{F0125504-5AC3-DA40-B8E8-E1DAF443D7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xmlns="" id="{C5FF8DA1-67B6-6442-A9F0-752AD164517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5928" y="4570665"/>
            <a:ext cx="2547947" cy="21344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1" name="Текст 3">
            <a:extLst>
              <a:ext uri="{FF2B5EF4-FFF2-40B4-BE49-F238E27FC236}">
                <a16:creationId xmlns:a16="http://schemas.microsoft.com/office/drawing/2014/main" xmlns="" id="{B711B0C0-FDBC-FC48-87F0-86BD38D7C9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38475" y="7455428"/>
            <a:ext cx="2915588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33" name="Рисунок 2">
            <a:extLst>
              <a:ext uri="{FF2B5EF4-FFF2-40B4-BE49-F238E27FC236}">
                <a16:creationId xmlns:a16="http://schemas.microsoft.com/office/drawing/2014/main" xmlns="" id="{CEA5D801-8EAB-2940-8172-8C230088CE8D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13811" y="4570665"/>
            <a:ext cx="2547947" cy="21344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5" name="Рисунок 2">
            <a:extLst>
              <a:ext uri="{FF2B5EF4-FFF2-40B4-BE49-F238E27FC236}">
                <a16:creationId xmlns:a16="http://schemas.microsoft.com/office/drawing/2014/main" xmlns="" id="{295BD79E-FE02-FB47-89A7-EB7F457532CF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742603" y="4570665"/>
            <a:ext cx="2547947" cy="21344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7" name="Рисунок 2">
            <a:extLst>
              <a:ext uri="{FF2B5EF4-FFF2-40B4-BE49-F238E27FC236}">
                <a16:creationId xmlns:a16="http://schemas.microsoft.com/office/drawing/2014/main" xmlns="" id="{3964D1A7-A05F-EC41-8983-D16EAA3DD07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14764086" y="4570665"/>
            <a:ext cx="2547947" cy="21344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39" name="Рисунок 2">
            <a:extLst>
              <a:ext uri="{FF2B5EF4-FFF2-40B4-BE49-F238E27FC236}">
                <a16:creationId xmlns:a16="http://schemas.microsoft.com/office/drawing/2014/main" xmlns="" id="{8085B9D2-B6D5-824B-B850-56C7D8D7E1C9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8434041" y="4570665"/>
            <a:ext cx="2547947" cy="213442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en-US" sz="3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пиктограммы </a:t>
            </a:r>
            <a:r>
              <a:rPr lang="en-US" dirty="0"/>
              <a:t>PNG</a:t>
            </a:r>
          </a:p>
        </p:txBody>
      </p:sp>
      <p:sp>
        <p:nvSpPr>
          <p:cNvPr id="40" name="Текст 3">
            <a:extLst>
              <a:ext uri="{FF2B5EF4-FFF2-40B4-BE49-F238E27FC236}">
                <a16:creationId xmlns:a16="http://schemas.microsoft.com/office/drawing/2014/main" xmlns="" id="{0EDA15CB-9243-E347-BA03-78B7EC32157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690663" y="7455428"/>
            <a:ext cx="2915588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41" name="Текст 3">
            <a:extLst>
              <a:ext uri="{FF2B5EF4-FFF2-40B4-BE49-F238E27FC236}">
                <a16:creationId xmlns:a16="http://schemas.microsoft.com/office/drawing/2014/main" xmlns="" id="{3F43B244-32A0-CA42-BF7C-1B7642AEC78B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10706123" y="7455428"/>
            <a:ext cx="2915588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42" name="Текст 3">
            <a:extLst>
              <a:ext uri="{FF2B5EF4-FFF2-40B4-BE49-F238E27FC236}">
                <a16:creationId xmlns:a16="http://schemas.microsoft.com/office/drawing/2014/main" xmlns="" id="{A19F0E9B-AF51-5A4B-931E-7C089D8E9042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14721584" y="7455428"/>
            <a:ext cx="2915588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  <p:sp>
        <p:nvSpPr>
          <p:cNvPr id="43" name="Текст 3">
            <a:extLst>
              <a:ext uri="{FF2B5EF4-FFF2-40B4-BE49-F238E27FC236}">
                <a16:creationId xmlns:a16="http://schemas.microsoft.com/office/drawing/2014/main" xmlns="" id="{FE03F3F4-9505-9447-B902-4F8D7509E515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18411287" y="7455428"/>
            <a:ext cx="2915588" cy="4060297"/>
          </a:xfr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44476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Хура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Ведущий, должность, </a:t>
            </a:r>
            <a:r>
              <a:rPr lang="en-US" dirty="0"/>
              <a:t>login@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6D50639F-F59F-B746-A68D-63C278D476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2371724"/>
            <a:ext cx="18308288" cy="6953251"/>
          </a:xfrm>
        </p:spPr>
        <p:txBody>
          <a:bodyPr vert="horz" tIns="0" rIns="0" anchor="t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ts val="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0" b="0">
                <a:latin typeface="+mj-lt"/>
              </a:defRPr>
            </a:lvl1pPr>
          </a:lstStyle>
          <a:p>
            <a:r>
              <a:rPr lang="ru-RU" dirty="0"/>
              <a:t>Хурал</a:t>
            </a:r>
            <a:br>
              <a:rPr lang="ru-RU" dirty="0"/>
            </a:br>
            <a:r>
              <a:rPr lang="ru-RU" dirty="0"/>
              <a:t>число</a:t>
            </a:r>
            <a:r>
              <a:rPr lang="en-US" dirty="0"/>
              <a:t> </a:t>
            </a:r>
            <a:r>
              <a:rPr lang="ru-RU" dirty="0"/>
              <a:t>месяц год</a:t>
            </a:r>
            <a:endParaRPr lang="en-US" dirty="0"/>
          </a:p>
        </p:txBody>
      </p:sp>
      <p:pic>
        <p:nvPicPr>
          <p:cNvPr id="33" name="Изображение 6">
            <a:extLst>
              <a:ext uri="{FF2B5EF4-FFF2-40B4-BE49-F238E27FC236}">
                <a16:creationId xmlns:a16="http://schemas.microsoft.com/office/drawing/2014/main" xmlns="" id="{6AD2487E-ADA1-114F-B592-8318F05832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65780" y="882079"/>
            <a:ext cx="2289465" cy="87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5605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большое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9896475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298" y="547141"/>
            <a:ext cx="879157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561888" y="0"/>
            <a:ext cx="11820525" cy="1371600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xmlns="" id="{021A6DA9-00F7-2E4D-A607-2B4774BAD0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35300" y="3431440"/>
            <a:ext cx="8791576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802251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561888" y="12624682"/>
            <a:ext cx="6591300" cy="35789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61888" y="547141"/>
            <a:ext cx="8788400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B6C91E51-60DC-9F4C-BC54-EE9BDB13F6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-1" y="0"/>
            <a:ext cx="11820526" cy="1371600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xmlns="" id="{3759D08E-DECD-BB4C-87C7-900B554BF8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561888" y="3431440"/>
            <a:ext cx="8788400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14754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298" y="12624682"/>
            <a:ext cx="16117890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299" y="547141"/>
            <a:ext cx="18305464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6231235" y="3455988"/>
            <a:ext cx="5109527" cy="8793162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xmlns="" id="{DBE36696-F982-B440-93D7-FD7AE18278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35299" y="3431440"/>
            <a:ext cx="12449175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 </a:t>
            </a:r>
            <a:r>
              <a:rPr lang="ru-RU" dirty="0" err="1"/>
              <a:t>таба</a:t>
            </a:r>
            <a:r>
              <a:rPr lang="ru-RU" dirty="0"/>
              <a:t>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61061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56501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35301" y="3463290"/>
            <a:ext cx="8785223" cy="878586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</a:t>
            </a:r>
            <a:r>
              <a:rPr lang="en-US" dirty="0"/>
              <a:t/>
            </a:r>
            <a:br>
              <a:rPr lang="en-US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xmlns="" id="{1E07366D-205F-E342-9442-335AF82B07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561889" y="3431440"/>
            <a:ext cx="8785225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(три)</a:t>
            </a:r>
            <a:endParaRPr lang="en-US" dirty="0"/>
          </a:p>
          <a:p>
            <a:pPr lvl="4"/>
            <a:r>
              <a:rPr lang="ru-RU" dirty="0"/>
              <a:t>Цитата (четыре)</a:t>
            </a:r>
          </a:p>
        </p:txBody>
      </p:sp>
    </p:spTree>
    <p:extLst>
      <p:ext uri="{BB962C8B-B14F-4D97-AF65-F5344CB8AC3E}">
        <p14:creationId xmlns:p14="http://schemas.microsoft.com/office/powerpoint/2010/main" val="20311620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1650" y="12624682"/>
            <a:ext cx="16111537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299" y="547141"/>
            <a:ext cx="18314990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35299" y="3463290"/>
            <a:ext cx="18314989" cy="878586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 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0940565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1650" y="12624682"/>
            <a:ext cx="16111537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298" y="547141"/>
            <a:ext cx="18329083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35299" y="3463290"/>
            <a:ext cx="8791575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xmlns="" id="{4D80212A-4362-B54E-94D4-393F5D1CB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572807" y="3463290"/>
            <a:ext cx="8767956" cy="8785860"/>
          </a:xfrm>
        </p:spPr>
        <p:txBody>
          <a:bodyPr tIns="180000" bIns="0" anchor="ctr" anchorCtr="1"/>
          <a:lstStyle>
            <a:lvl1pPr marL="0" marR="0" indent="0" algn="ctr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8808807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9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xmlns="" id="{51D18458-3918-4B43-83CC-BE9872AE628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35300" y="3463290"/>
            <a:ext cx="5137150" cy="878586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xmlns="" id="{08A2693F-48EF-E14E-9B89-421D6299B2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31363" y="3463290"/>
            <a:ext cx="5137151" cy="878586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xmlns="" id="{D43D93D4-A86E-1248-B402-BACDE7FB57B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228459" y="3463290"/>
            <a:ext cx="5121830" cy="8785860"/>
          </a:xfr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</a:t>
            </a:r>
            <a:br>
              <a:rPr lang="ru-RU" dirty="0"/>
            </a:br>
            <a:r>
              <a:rPr lang="ru-RU" dirty="0"/>
              <a:t>иллюстрации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291981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xmlns="" id="{EA502E89-DEA8-6F45-8073-569B507DB4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24382413" cy="13716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kumimoji="0" lang="ru-RU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defRPr>
            </a:lvl1pPr>
          </a:lstStyle>
          <a:p>
            <a:pPr lvl="0"/>
            <a:r>
              <a:rPr lang="ru-RU" dirty="0"/>
              <a:t>Окно для вставки фотографии, иллюстрации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08EC28-5BE0-7E49-9412-397DBC16A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9D79FD6-9EE1-764D-9BF1-8C9BF659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718588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5664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B61AA1D6-93BC-7E46-B43D-C6BE24CBC4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42000" y="10050462"/>
            <a:ext cx="12449174" cy="1828801"/>
          </a:xfrm>
        </p:spPr>
        <p:txBody>
          <a:bodyPr lIns="0" tIns="0" rIns="0" bIns="27000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Автор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579563" y="3111500"/>
            <a:ext cx="20879435" cy="6213475"/>
          </a:xfrm>
        </p:spPr>
        <p:txBody>
          <a:bodyPr tIns="180000" anchor="ctr">
            <a:noAutofit/>
          </a:bodyPr>
          <a:lstStyle>
            <a:lvl1pPr marL="1368000" indent="-1368000">
              <a:buClr>
                <a:schemeClr val="tx1"/>
              </a:buClr>
              <a:buSzPct val="100000"/>
              <a:buFont typeface="System Font Regular"/>
              <a:buChar char="—"/>
              <a:defRPr sz="96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ru-RU" dirty="0"/>
              <a:t>Цитата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775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чёрный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AD3B634B-388F-A448-9977-928240B5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34750DB9-1050-F946-A127-D0A81371C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xmlns="" id="{E93341BD-A05E-7146-B509-3E298CC0F2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772" y="547141"/>
            <a:ext cx="18314990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Заголовок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C578235F-978B-214B-8415-D194E2679F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35299" y="3104579"/>
            <a:ext cx="18314989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47548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Чёрный текст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tx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err="1"/>
              <a:t>Яндекс.Сервис</a:t>
            </a:r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2371725"/>
            <a:ext cx="18308288" cy="6953252"/>
          </a:xfrm>
        </p:spPr>
        <p:txBody>
          <a:bodyPr vert="horz" tIns="0" rIns="0" anchor="t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ts val="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0" b="0"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F927FA38-257B-F94B-9348-6087A88908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aseline="0"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Докладчик, </a:t>
            </a:r>
            <a:r>
              <a:rPr lang="en-US" dirty="0"/>
              <a:t>login@</a:t>
            </a:r>
          </a:p>
        </p:txBody>
      </p:sp>
    </p:spTree>
    <p:extLst>
      <p:ext uri="{BB962C8B-B14F-4D97-AF65-F5344CB8AC3E}">
        <p14:creationId xmlns:p14="http://schemas.microsoft.com/office/powerpoint/2010/main" val="23294242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д (фон бел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56CB4852-24CC-9546-8775-D111FA686A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298" y="12624682"/>
            <a:ext cx="16117889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0E609C07-4ABA-9149-94E6-B2C8983AF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3">
            <a:extLst>
              <a:ext uri="{FF2B5EF4-FFF2-40B4-BE49-F238E27FC236}">
                <a16:creationId xmlns:a16="http://schemas.microsoft.com/office/drawing/2014/main" xmlns="" id="{45484853-AF1C-9C4F-87F8-C9C5A3EDB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772" y="547141"/>
            <a:ext cx="18314990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xmlns="" id="{DC83B333-F3B4-444F-8A46-A3EA094A31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35299" y="3104579"/>
            <a:ext cx="18314989" cy="9144571"/>
          </a:xfrm>
        </p:spPr>
        <p:txBody>
          <a:bodyPr tIns="180000"/>
          <a:lstStyle>
            <a:lvl1pPr>
              <a:lnSpc>
                <a:spcPct val="150000"/>
              </a:lnSpc>
              <a:spcBef>
                <a:spcPts val="600"/>
              </a:spcBef>
              <a:defRPr b="0" i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ru-RU" dirty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8746770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_r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5">
            <a:extLst>
              <a:ext uri="{FF2B5EF4-FFF2-40B4-BE49-F238E27FC236}">
                <a16:creationId xmlns:a16="http://schemas.microsoft.com/office/drawing/2014/main" xmlns="" id="{C09B87DF-F74F-C84C-8E71-045F945C69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4665" y="7496175"/>
            <a:ext cx="8418163" cy="820513"/>
          </a:xfrm>
          <a:prstGeom prst="rect">
            <a:avLst/>
          </a:prstGeom>
        </p:spPr>
        <p:txBody>
          <a:bodyPr lIns="0" t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3200" b="1" baseline="0">
                <a:latin typeface="+mj-lt"/>
              </a:defRPr>
            </a:lvl1pPr>
          </a:lstStyle>
          <a:p>
            <a:pPr lvl="0"/>
            <a:r>
              <a:rPr lang="ru-RU" dirty="0"/>
              <a:t>Имя и</a:t>
            </a:r>
            <a:r>
              <a:rPr lang="en-US" dirty="0"/>
              <a:t> </a:t>
            </a:r>
            <a:r>
              <a:rPr lang="ru-RU" dirty="0"/>
              <a:t>Фамилия</a:t>
            </a:r>
          </a:p>
        </p:txBody>
      </p:sp>
      <p:sp>
        <p:nvSpPr>
          <p:cNvPr id="12" name="Текст 13">
            <a:extLst>
              <a:ext uri="{FF2B5EF4-FFF2-40B4-BE49-F238E27FC236}">
                <a16:creationId xmlns:a16="http://schemas.microsoft.com/office/drawing/2014/main" xmlns="" id="{83029A49-DE31-E64A-A86E-7056DB181F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42000" y="8553438"/>
            <a:ext cx="8418163" cy="1125550"/>
          </a:xfrm>
          <a:prstGeom prst="rect">
            <a:avLst/>
          </a:prstGeom>
        </p:spPr>
        <p:txBody>
          <a:bodyPr lIns="0" tIns="0" bIns="0" anchor="t" anchorCtr="0"/>
          <a:lstStyle>
            <a:lvl1pPr>
              <a:spcBef>
                <a:spcPts val="0"/>
              </a:spcBef>
              <a:spcAft>
                <a:spcPts val="0"/>
              </a:spcAft>
              <a:defRPr sz="3200">
                <a:latin typeface="+mn-lt"/>
              </a:defRPr>
            </a:lvl1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xmlns="" id="{6B16E7C6-92E3-6843-B9BE-BFA1FBEB69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2000" y="3477893"/>
            <a:ext cx="18308288" cy="3656332"/>
          </a:xfrm>
        </p:spPr>
        <p:txBody>
          <a:bodyPr tIns="0" bIns="162000" anchor="b" anchorCtr="0"/>
          <a:lstStyle>
            <a:lvl1pPr>
              <a:lnSpc>
                <a:spcPct val="100000"/>
              </a:lnSpc>
              <a:defRPr sz="12000" b="0"/>
            </a:lvl1pPr>
          </a:lstStyle>
          <a:p>
            <a:r>
              <a:rPr lang="ru-RU" dirty="0"/>
              <a:t>Спасибо</a:t>
            </a:r>
          </a:p>
        </p:txBody>
      </p:sp>
      <p:sp>
        <p:nvSpPr>
          <p:cNvPr id="20" name="Текст 13">
            <a:extLst>
              <a:ext uri="{FF2B5EF4-FFF2-40B4-BE49-F238E27FC236}">
                <a16:creationId xmlns:a16="http://schemas.microsoft.com/office/drawing/2014/main" xmlns="" id="{6DE52A79-8184-B048-AE45-4960F2F1B5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41609" y="10044472"/>
            <a:ext cx="8418554" cy="737030"/>
          </a:xfrm>
          <a:prstGeom prst="rect">
            <a:avLst/>
          </a:prstGeom>
        </p:spPr>
        <p:txBody>
          <a:bodyPr wrap="square" lIns="0" tIns="828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логин@</a:t>
            </a:r>
            <a:r>
              <a:rPr lang="en-US" dirty="0" err="1"/>
              <a:t>yandex-team.ru</a:t>
            </a:r>
            <a:endParaRPr lang="en-US" dirty="0"/>
          </a:p>
        </p:txBody>
      </p:sp>
      <p:sp>
        <p:nvSpPr>
          <p:cNvPr id="24" name="Текст 13">
            <a:extLst>
              <a:ext uri="{FF2B5EF4-FFF2-40B4-BE49-F238E27FC236}">
                <a16:creationId xmlns:a16="http://schemas.microsoft.com/office/drawing/2014/main" xmlns="" id="{189F932A-831C-6E4F-83E8-CFBA348AF3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41607" y="10788728"/>
            <a:ext cx="8418555" cy="720187"/>
          </a:xfrm>
          <a:prstGeom prst="rect">
            <a:avLst/>
          </a:prstGeom>
        </p:spPr>
        <p:txBody>
          <a:bodyPr lIns="0" tIns="6840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latin typeface="+mn-lt"/>
              </a:defRPr>
            </a:lvl1pPr>
          </a:lstStyle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@</a:t>
            </a:r>
            <a:r>
              <a:rPr lang="en-US" dirty="0"/>
              <a:t>username</a:t>
            </a:r>
          </a:p>
        </p:txBody>
      </p:sp>
      <p:sp>
        <p:nvSpPr>
          <p:cNvPr id="34" name="Рисунок 10">
            <a:extLst>
              <a:ext uri="{FF2B5EF4-FFF2-40B4-BE49-F238E27FC236}">
                <a16:creationId xmlns:a16="http://schemas.microsoft.com/office/drawing/2014/main" xmlns="" id="{FEEA7C5F-02DF-494E-A3DD-371DBF79D422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2475501" y="10830539"/>
            <a:ext cx="432688" cy="433250"/>
          </a:xfrm>
        </p:spPr>
        <p:txBody>
          <a:bodyPr anchor="ctr" anchorCtr="0"/>
          <a:lstStyle>
            <a:lvl1pPr algn="ctr">
              <a:defRPr sz="1600"/>
            </a:lvl1pPr>
          </a:lstStyle>
          <a:p>
            <a:r>
              <a:rPr lang="en-US" dirty="0"/>
              <a:t>Icon</a:t>
            </a:r>
            <a:endParaRPr lang="ru-RU" dirty="0"/>
          </a:p>
        </p:txBody>
      </p:sp>
      <p:sp>
        <p:nvSpPr>
          <p:cNvPr id="35" name="Рисунок 10">
            <a:extLst>
              <a:ext uri="{FF2B5EF4-FFF2-40B4-BE49-F238E27FC236}">
                <a16:creationId xmlns:a16="http://schemas.microsoft.com/office/drawing/2014/main" xmlns="" id="{234FC2DF-131A-424E-98BF-B350AB6AFA20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2475501" y="10092416"/>
            <a:ext cx="432688" cy="433250"/>
          </a:xfrm>
        </p:spPr>
        <p:txBody>
          <a:bodyPr anchor="ctr" anchorCtr="0"/>
          <a:lstStyle>
            <a:lvl1pPr algn="ctr">
              <a:defRPr sz="1600"/>
            </a:lvl1pPr>
          </a:lstStyle>
          <a:p>
            <a:r>
              <a:rPr lang="en-US" dirty="0"/>
              <a:t>Icon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5232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57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_Основной">
    <p:bg>
      <p:bgPr>
        <a:gradFill>
          <a:gsLst>
            <a:gs pos="0">
              <a:srgbClr val="FF3333"/>
            </a:gs>
            <a:gs pos="100000">
              <a:srgbClr val="FFAA0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42001" y="915889"/>
            <a:ext cx="18308288" cy="1085949"/>
          </a:xfrm>
          <a:prstGeom prst="rect">
            <a:avLst/>
          </a:prstGeom>
        </p:spPr>
        <p:txBody>
          <a:bodyPr tIns="125999" anchor="t">
            <a:noAutofit/>
          </a:bodyPr>
          <a:lstStyle>
            <a:lvl1pPr marL="0" indent="0"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914308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61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292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23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54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585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16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46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err="1"/>
              <a:t>Яндекс.Сервис</a:t>
            </a:r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2371725"/>
            <a:ext cx="18308288" cy="6953252"/>
          </a:xfrm>
        </p:spPr>
        <p:txBody>
          <a:bodyPr vert="horz" tIns="0" rIns="0" anchor="t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ts val="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F927FA38-257B-F94B-9348-6087A88908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aseline="0">
                <a:solidFill>
                  <a:schemeClr val="bg1"/>
                </a:solidFill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Докладчик, </a:t>
            </a:r>
            <a:r>
              <a:rPr lang="en-US" dirty="0"/>
              <a:t>login@</a:t>
            </a:r>
          </a:p>
        </p:txBody>
      </p:sp>
    </p:spTree>
    <p:extLst>
      <p:ext uri="{BB962C8B-B14F-4D97-AF65-F5344CB8AC3E}">
        <p14:creationId xmlns:p14="http://schemas.microsoft.com/office/powerpoint/2010/main" val="4386621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 внутри одной темы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718877E-EFDC-BB45-AB21-136CBDAED25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2718" y="2735263"/>
            <a:ext cx="18308288" cy="6589713"/>
          </a:xfrm>
        </p:spPr>
        <p:txBody>
          <a:bodyPr vert="horz" tIns="0" rIns="0" anchor="ctr" anchorCtr="0">
            <a:noAutofit/>
          </a:bodyPr>
          <a:lstStyle>
            <a:lvl1pPr marL="0" marR="0" indent="0" algn="l" defTabSz="1828619" rtl="0" eaLnBrk="1" fontAlgn="auto" latinLnBrk="0" hangingPunct="1">
              <a:lnSpc>
                <a:spcPts val="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F927FA38-257B-F94B-9348-6087A889082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3042001" y="10061096"/>
            <a:ext cx="18308288" cy="1818167"/>
          </a:xfrm>
        </p:spPr>
        <p:txBody>
          <a:bodyPr lIns="0" tIns="0" rIns="0" bIns="251999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baseline="0">
                <a:solidFill>
                  <a:schemeClr val="tx1"/>
                </a:solidFill>
                <a:latin typeface="+mn-lt"/>
              </a:defRPr>
            </a:lvl1pPr>
            <a:lvl2pPr marL="914354" indent="0" algn="ctr">
              <a:buNone/>
              <a:defRPr sz="4000"/>
            </a:lvl2pPr>
            <a:lvl3pPr marL="1828710" indent="0" algn="ctr">
              <a:buNone/>
              <a:defRPr sz="3600"/>
            </a:lvl3pPr>
            <a:lvl4pPr marL="2743064" indent="0" algn="ctr">
              <a:buNone/>
              <a:defRPr sz="3200"/>
            </a:lvl4pPr>
            <a:lvl5pPr marL="3657419" indent="0" algn="ctr">
              <a:buNone/>
              <a:defRPr sz="3200"/>
            </a:lvl5pPr>
            <a:lvl6pPr marL="4571773" indent="0" algn="ctr">
              <a:buNone/>
              <a:defRPr sz="3200"/>
            </a:lvl6pPr>
            <a:lvl7pPr marL="5486127" indent="0" algn="ctr">
              <a:buNone/>
              <a:defRPr sz="3200"/>
            </a:lvl7pPr>
            <a:lvl8pPr marL="6400483" indent="0" algn="ctr">
              <a:buNone/>
              <a:defRPr sz="3200"/>
            </a:lvl8pPr>
            <a:lvl9pPr marL="7314837" indent="0" algn="ctr">
              <a:buNone/>
              <a:defRPr sz="3200"/>
            </a:lvl9pPr>
          </a:lstStyle>
          <a:p>
            <a:r>
              <a:rPr lang="ru-RU" dirty="0"/>
              <a:t>Докладчик, </a:t>
            </a:r>
            <a:r>
              <a:rPr lang="en-US" dirty="0"/>
              <a:t>login@</a:t>
            </a:r>
          </a:p>
        </p:txBody>
      </p:sp>
    </p:spTree>
    <p:extLst>
      <p:ext uri="{BB962C8B-B14F-4D97-AF65-F5344CB8AC3E}">
        <p14:creationId xmlns:p14="http://schemas.microsoft.com/office/powerpoint/2010/main" val="37775127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Крупная ново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305A598-CA19-FA46-BC9F-79E865F1BA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35300" y="12624682"/>
            <a:ext cx="16117888" cy="425274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61BFBF4-C7E1-8C45-840C-DB53663220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Text Placeholder 16">
            <a:extLst>
              <a:ext uri="{FF2B5EF4-FFF2-40B4-BE49-F238E27FC236}">
                <a16:creationId xmlns:a16="http://schemas.microsoft.com/office/drawing/2014/main" xmlns="" id="{52FD2C41-8238-404A-9CBF-B985DEDD0E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35300" y="906463"/>
            <a:ext cx="18314988" cy="11342687"/>
          </a:xfrm>
        </p:spPr>
        <p:txBody>
          <a:bodyPr anchor="ctr"/>
          <a:lstStyle>
            <a:lvl1pPr marL="0" indent="0">
              <a:buFont typeface="Arial" panose="020B0604020202020204" pitchFamily="34" charset="0"/>
              <a:buNone/>
              <a:defRPr sz="8000"/>
            </a:lvl1pPr>
            <a:lvl2pPr>
              <a:defRPr sz="8000"/>
            </a:lvl2pPr>
            <a:lvl3pPr>
              <a:defRPr sz="8000"/>
            </a:lvl3pPr>
            <a:lvl4pPr>
              <a:defRPr sz="8000"/>
            </a:lvl4pPr>
            <a:lvl5pPr>
              <a:defRPr sz="8000"/>
            </a:lvl5pPr>
          </a:lstStyle>
          <a:p>
            <a:pPr lvl="0"/>
            <a:r>
              <a:rPr lang="ru-RU" dirty="0"/>
              <a:t>Новость, состоящая из небольшого абзаца. Набирается максимально крупным шрифтом, чтоб забрать всё внимание на себя. Ключевое слово можно выделить цветом, например Яндекс или Гугл</a:t>
            </a:r>
          </a:p>
        </p:txBody>
      </p:sp>
    </p:spTree>
    <p:extLst>
      <p:ext uri="{BB962C8B-B14F-4D97-AF65-F5344CB8AC3E}">
        <p14:creationId xmlns:p14="http://schemas.microsoft.com/office/powerpoint/2010/main" val="2253262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>
            <a:extLst>
              <a:ext uri="{FF2B5EF4-FFF2-40B4-BE49-F238E27FC236}">
                <a16:creationId xmlns:a16="http://schemas.microsoft.com/office/drawing/2014/main" xmlns="" id="{F1F4520F-52AD-1A48-9C8D-4DE8B66AEA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5DE2E1D8-A8FD-4F4D-9760-DE2B5FE20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52E98DA7-8DF9-9948-95F5-7937E9229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8625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3">
            <a:extLst>
              <a:ext uri="{FF2B5EF4-FFF2-40B4-BE49-F238E27FC236}">
                <a16:creationId xmlns:a16="http://schemas.microsoft.com/office/drawing/2014/main" xmlns="" id="{607F4B8C-DB90-6540-9795-57F9A5AAAF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BCB4834C-13A3-1E45-A0FE-EAE4CD820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FB4987C1-9D19-CF40-BD05-035DFB1E0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xmlns="" id="{6F273CA4-8668-8D40-89E1-2DF41C77981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301" y="3429849"/>
            <a:ext cx="18314988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 </a:t>
            </a:r>
            <a:r>
              <a:rPr lang="ru-RU" dirty="0" err="1"/>
              <a:t>таба</a:t>
            </a:r>
            <a:r>
              <a:rPr lang="ru-RU" dirty="0"/>
              <a:t>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7770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текст/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oter Placeholder 4">
            <a:extLst>
              <a:ext uri="{FF2B5EF4-FFF2-40B4-BE49-F238E27FC236}">
                <a16:creationId xmlns:a16="http://schemas.microsoft.com/office/drawing/2014/main" xmlns="" id="{DD2FEAE7-7057-4449-B93D-8877B3B3B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xmlns="" id="{2D12129F-1D47-254A-89F8-DC26161B8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xmlns="" id="{FFF6938D-3112-4D42-A9E5-13EC2B15E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35300" y="547141"/>
            <a:ext cx="18314988" cy="1454697"/>
          </a:xfrm>
          <a:prstGeom prst="rect">
            <a:avLst/>
          </a:prstGeom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7DC8D795-4C1C-AF42-9709-B723353857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35299" y="3431440"/>
            <a:ext cx="8785224" cy="8817710"/>
          </a:xfrm>
        </p:spPr>
        <p:txBody>
          <a:bodyPr vert="horz" lIns="0" tIns="0" rIns="0" bIns="0" rtlCol="0">
            <a:noAutofit/>
          </a:bodyPr>
          <a:lstStyle>
            <a:lvl1pPr>
              <a:defRPr lang="ru-RU" dirty="0"/>
            </a:lvl1pPr>
            <a:lvl2pPr>
              <a:defRPr lang="ru-RU" dirty="0" smtClean="0"/>
            </a:lvl2pPr>
            <a:lvl3pPr>
              <a:defRPr lang="ru-RU" dirty="0" smtClean="0"/>
            </a:lvl3pPr>
            <a:lvl4pPr>
              <a:defRPr lang="ru-RU" dirty="0" smtClean="0"/>
            </a:lvl4pPr>
            <a:lvl5pPr>
              <a:defRPr lang="ru-RU" dirty="0" smtClean="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xmlns="" id="{E4C2E3AF-06DA-2C4F-BDE4-E2EAFC12BA5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61887" y="3429849"/>
            <a:ext cx="8785225" cy="8819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ru-RU" noProof="0" dirty="0"/>
            </a:lvl1pPr>
          </a:lstStyle>
          <a:p>
            <a:pPr lvl="0"/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Окно для вставки текста, таблицы, диаграммы, схемы, фотографии, иллюстрации или видео</a:t>
            </a:r>
          </a:p>
        </p:txBody>
      </p:sp>
    </p:spTree>
    <p:extLst>
      <p:ext uri="{BB962C8B-B14F-4D97-AF65-F5344CB8AC3E}">
        <p14:creationId xmlns:p14="http://schemas.microsoft.com/office/powerpoint/2010/main" val="190631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5300" y="12624682"/>
            <a:ext cx="16117888" cy="42527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ct val="100000"/>
              </a:lnSpc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246975" y="12621150"/>
            <a:ext cx="1093787" cy="441707"/>
          </a:xfrm>
          <a:prstGeom prst="rect">
            <a:avLst/>
          </a:prstGeom>
        </p:spPr>
        <p:txBody>
          <a:bodyPr vert="horz" lIns="0" tIns="72000" rIns="0" bIns="0" rtlCol="0" anchor="ctr"/>
          <a:lstStyle>
            <a:lvl1pPr algn="r">
              <a:defRPr sz="2400">
                <a:solidFill>
                  <a:schemeClr val="tx1"/>
                </a:solidFill>
                <a:latin typeface="+mn-lt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35300" y="547141"/>
            <a:ext cx="18314988" cy="2554323"/>
          </a:xfrm>
          <a:prstGeom prst="rect">
            <a:avLst/>
          </a:prstGeom>
          <a:noFill/>
        </p:spPr>
        <p:txBody>
          <a:bodyPr vert="horz" lIns="0" tIns="198000" rIns="0" bIns="0" rtlCol="0" anchor="t">
            <a:noAutofit/>
          </a:bodyPr>
          <a:lstStyle/>
          <a:p>
            <a:r>
              <a:rPr lang="ru-RU" dirty="0"/>
              <a:t>Образец </a:t>
            </a:r>
            <a:br>
              <a:rPr lang="ru-RU" dirty="0"/>
            </a:br>
            <a:r>
              <a:rPr lang="ru-RU" dirty="0"/>
              <a:t>заголовка</a:t>
            </a:r>
          </a:p>
        </p:txBody>
      </p:sp>
      <p:sp>
        <p:nvSpPr>
          <p:cNvPr id="7" name="Текст 2">
            <a:extLst>
              <a:ext uri="{C183D7F6-B498-43B3-948B-1728B52AA6E4}">
                <adec:decorative xmlns:adec="http://schemas.microsoft.com/office/drawing/2017/decorative" xmlns="" val="0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35301" y="3431440"/>
            <a:ext cx="18314988" cy="88177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0" marR="0" lvl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Нумерованный список (один </a:t>
            </a:r>
            <a:r>
              <a:rPr lang="ru-RU" dirty="0" err="1"/>
              <a:t>таб</a:t>
            </a:r>
            <a:r>
              <a:rPr lang="ru-RU" dirty="0"/>
              <a:t>)</a:t>
            </a:r>
          </a:p>
          <a:p>
            <a:pPr lvl="2"/>
            <a:r>
              <a:rPr lang="ru-RU" dirty="0" err="1"/>
              <a:t>Маркерованный</a:t>
            </a:r>
            <a:r>
              <a:rPr lang="ru-RU" dirty="0"/>
              <a:t> список (два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  <a:p>
            <a:pPr lvl="3"/>
            <a:r>
              <a:rPr lang="ru-RU" dirty="0"/>
              <a:t>Ключевая мысль (три </a:t>
            </a:r>
            <a:r>
              <a:rPr lang="ru-RU" dirty="0" err="1"/>
              <a:t>таба</a:t>
            </a:r>
            <a:r>
              <a:rPr lang="ru-RU" dirty="0"/>
              <a:t>)</a:t>
            </a:r>
            <a:endParaRPr lang="en-US" dirty="0"/>
          </a:p>
          <a:p>
            <a:pPr lvl="4"/>
            <a:r>
              <a:rPr lang="ru-RU" dirty="0"/>
              <a:t>Цитата (четыре </a:t>
            </a:r>
            <a:r>
              <a:rPr lang="ru-RU" dirty="0" err="1"/>
              <a:t>таба</a:t>
            </a:r>
            <a:r>
              <a:rPr lang="ru-R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577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7" r:id="rId2"/>
    <p:sldLayoutId id="2147483866" r:id="rId3"/>
    <p:sldLayoutId id="2147483927" r:id="rId4"/>
    <p:sldLayoutId id="2147483928" r:id="rId5"/>
    <p:sldLayoutId id="2147483931" r:id="rId6"/>
    <p:sldLayoutId id="2147483867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16" r:id="rId15"/>
    <p:sldLayoutId id="2147483903" r:id="rId16"/>
    <p:sldLayoutId id="2147483914" r:id="rId17"/>
    <p:sldLayoutId id="2147483904" r:id="rId18"/>
    <p:sldLayoutId id="2147483905" r:id="rId19"/>
    <p:sldLayoutId id="2147483920" r:id="rId20"/>
    <p:sldLayoutId id="2147483921" r:id="rId21"/>
    <p:sldLayoutId id="2147483922" r:id="rId22"/>
    <p:sldLayoutId id="2147483923" r:id="rId23"/>
    <p:sldLayoutId id="2147483924" r:id="rId24"/>
    <p:sldLayoutId id="2147483925" r:id="rId25"/>
    <p:sldLayoutId id="2147483926" r:id="rId26"/>
    <p:sldLayoutId id="2147483917" r:id="rId27"/>
    <p:sldLayoutId id="2147483913" r:id="rId28"/>
    <p:sldLayoutId id="2147483906" r:id="rId29"/>
    <p:sldLayoutId id="2147483907" r:id="rId30"/>
    <p:sldLayoutId id="2147483894" r:id="rId31"/>
    <p:sldLayoutId id="2147483919" r:id="rId32"/>
  </p:sldLayoutIdLst>
  <p:hf hdr="0" dt="0"/>
  <p:txStyles>
    <p:titleStyle>
      <a:lvl1pPr marL="0" algn="l" defTabSz="1828619" rtl="0" eaLnBrk="1" latinLnBrk="0" hangingPunct="1">
        <a:lnSpc>
          <a:spcPct val="100000"/>
        </a:lnSpc>
        <a:spcBef>
          <a:spcPct val="0"/>
        </a:spcBef>
        <a:buNone/>
        <a:defRPr sz="7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1828619" rtl="0" eaLnBrk="1" fontAlgn="auto" latinLnBrk="0" hangingPunct="1">
        <a:lnSpc>
          <a:spcPct val="100000"/>
        </a:lnSpc>
        <a:spcBef>
          <a:spcPts val="0"/>
        </a:spcBef>
        <a:spcAft>
          <a:spcPts val="3600"/>
        </a:spcAft>
        <a:buClrTx/>
        <a:buSzTx/>
        <a:buFontTx/>
        <a:buNone/>
        <a:tabLst/>
        <a:defRPr sz="6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1008000" indent="-1008000" algn="l" defTabSz="1907905" rtl="0" eaLnBrk="1" latinLnBrk="0" hangingPunct="1">
        <a:lnSpc>
          <a:spcPct val="100000"/>
        </a:lnSpc>
        <a:spcBef>
          <a:spcPts val="0"/>
        </a:spcBef>
        <a:spcAft>
          <a:spcPts val="4800"/>
        </a:spcAft>
        <a:buClr>
          <a:schemeClr val="tx1"/>
        </a:buClr>
        <a:buSzPct val="100000"/>
        <a:buFont typeface="+mj-lt"/>
        <a:buAutoNum type="arabicPeriod"/>
        <a:defRPr kumimoji="0" lang="ru-RU" sz="6000" b="0" i="0" u="none" strike="noStrike" kern="1200" cap="none" spc="0" normalizeH="0" baseline="0" dirty="0">
          <a:ln>
            <a:noFill/>
          </a:ln>
          <a:solidFill>
            <a:srgbClr val="000000"/>
          </a:solidFill>
          <a:effectLst/>
          <a:uLnTx/>
          <a:uFillTx/>
          <a:latin typeface="+mn-lt"/>
          <a:ea typeface="+mn-ea"/>
          <a:cs typeface="+mn-cs"/>
        </a:defRPr>
      </a:lvl2pPr>
      <a:lvl3pPr marL="1008000" indent="-1008000" algn="l" defTabSz="1828619" rtl="0" eaLnBrk="1" latinLnBrk="0" hangingPunct="1">
        <a:lnSpc>
          <a:spcPct val="100000"/>
        </a:lnSpc>
        <a:spcBef>
          <a:spcPts val="0"/>
        </a:spcBef>
        <a:spcAft>
          <a:spcPts val="4800"/>
        </a:spcAft>
        <a:buSzPct val="100000"/>
        <a:buFont typeface="System Font Regular"/>
        <a:buChar char="→"/>
        <a:tabLst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037" indent="0" algn="l" defTabSz="1828619" rtl="0" eaLnBrk="1" latinLnBrk="0" hangingPunct="1">
        <a:lnSpc>
          <a:spcPct val="100000"/>
        </a:lnSpc>
        <a:spcBef>
          <a:spcPts val="0"/>
        </a:spcBef>
        <a:spcAft>
          <a:spcPts val="4800"/>
        </a:spcAft>
        <a:buFontTx/>
        <a:buNone/>
        <a:tabLst/>
        <a:defRPr lang="ru-RU" sz="6000" b="1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008000" indent="-1008000" algn="l" defTabSz="1828619" rtl="0" eaLnBrk="1" latinLnBrk="0" hangingPunct="1">
        <a:lnSpc>
          <a:spcPct val="100000"/>
        </a:lnSpc>
        <a:spcBef>
          <a:spcPts val="0"/>
        </a:spcBef>
        <a:spcAft>
          <a:spcPts val="4800"/>
        </a:spcAft>
        <a:buFont typeface="System Font Regular"/>
        <a:buChar char="—"/>
        <a:defRPr sz="60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7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5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3" indent="-457155" algn="l" defTabSz="182861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8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5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3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2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762">
          <p15:clr>
            <a:srgbClr val="F26B43"/>
          </p15:clr>
        </p15:guide>
        <p15:guide id="2" pos="6531">
          <p15:clr>
            <a:srgbClr val="F26B43"/>
          </p15:clr>
        </p15:guide>
        <p15:guide id="3" pos="6298">
          <p15:clr>
            <a:srgbClr val="F26B43"/>
          </p15:clr>
        </p15:guide>
        <p15:guide id="4" pos="6067">
          <p15:clr>
            <a:srgbClr val="F26B43"/>
          </p15:clr>
        </p15:guide>
        <p15:guide id="5" pos="5834">
          <p15:clr>
            <a:srgbClr val="F26B43"/>
          </p15:clr>
        </p15:guide>
        <p15:guide id="6" pos="5603">
          <p15:clr>
            <a:srgbClr val="F26B43"/>
          </p15:clr>
        </p15:guide>
        <p15:guide id="8" pos="5148">
          <p15:clr>
            <a:srgbClr val="F26B43"/>
          </p15:clr>
        </p15:guide>
        <p15:guide id="9" pos="4915">
          <p15:clr>
            <a:srgbClr val="F26B43"/>
          </p15:clr>
        </p15:guide>
        <p15:guide id="10" pos="4682">
          <p15:clr>
            <a:srgbClr val="F26B43"/>
          </p15:clr>
        </p15:guide>
        <p15:guide id="11" pos="4451">
          <p15:clr>
            <a:srgbClr val="F26B43"/>
          </p15:clr>
        </p15:guide>
        <p15:guide id="12" pos="4218">
          <p15:clr>
            <a:srgbClr val="F26B43"/>
          </p15:clr>
        </p15:guide>
        <p15:guide id="13" pos="3763">
          <p15:clr>
            <a:srgbClr val="F26B43"/>
          </p15:clr>
        </p15:guide>
        <p15:guide id="14" pos="3994">
          <p15:clr>
            <a:srgbClr val="F26B43"/>
          </p15:clr>
        </p15:guide>
        <p15:guide id="15" pos="3530">
          <p15:clr>
            <a:srgbClr val="F26B43"/>
          </p15:clr>
        </p15:guide>
        <p15:guide id="16" pos="3299">
          <p15:clr>
            <a:srgbClr val="F26B43"/>
          </p15:clr>
        </p15:guide>
        <p15:guide id="17" pos="2835">
          <p15:clr>
            <a:srgbClr val="F26B43"/>
          </p15:clr>
        </p15:guide>
        <p15:guide id="19" pos="2611">
          <p15:clr>
            <a:srgbClr val="F26B43"/>
          </p15:clr>
        </p15:guide>
        <p15:guide id="20" pos="2378">
          <p15:clr>
            <a:srgbClr val="F26B43"/>
          </p15:clr>
        </p15:guide>
        <p15:guide id="21" pos="2147">
          <p15:clr>
            <a:srgbClr val="F26B43"/>
          </p15:clr>
        </p15:guide>
        <p15:guide id="25" pos="6986">
          <p15:clr>
            <a:srgbClr val="F26B43"/>
          </p15:clr>
        </p15:guide>
        <p15:guide id="27" pos="7219">
          <p15:clr>
            <a:srgbClr val="F26B43"/>
          </p15:clr>
        </p15:guide>
        <p15:guide id="29" pos="7913">
          <p15:clr>
            <a:srgbClr val="F26B43"/>
          </p15:clr>
        </p15:guide>
        <p15:guide id="30" pos="8146">
          <p15:clr>
            <a:srgbClr val="F26B43"/>
          </p15:clr>
        </p15:guide>
        <p15:guide id="31" pos="8372">
          <p15:clr>
            <a:srgbClr val="F26B43"/>
          </p15:clr>
        </p15:guide>
        <p15:guide id="32" pos="8602">
          <p15:clr>
            <a:srgbClr val="F26B43"/>
          </p15:clr>
        </p15:guide>
        <p15:guide id="33" pos="9529">
          <p15:clr>
            <a:srgbClr val="F26B43"/>
          </p15:clr>
        </p15:guide>
        <p15:guide id="34" pos="8834">
          <p15:clr>
            <a:srgbClr val="F26B43"/>
          </p15:clr>
        </p15:guide>
        <p15:guide id="35" pos="9754">
          <p15:clr>
            <a:srgbClr val="F26B43"/>
          </p15:clr>
        </p15:guide>
        <p15:guide id="36" pos="10681">
          <p15:clr>
            <a:srgbClr val="F26B43"/>
          </p15:clr>
        </p15:guide>
        <p15:guide id="38" pos="10218">
          <p15:clr>
            <a:srgbClr val="F26B43"/>
          </p15:clr>
        </p15:guide>
        <p15:guide id="39" pos="12522">
          <p15:clr>
            <a:srgbClr val="F26B43"/>
          </p15:clr>
        </p15:guide>
        <p15:guide id="40" pos="10450">
          <p15:clr>
            <a:srgbClr val="F26B43"/>
          </p15:clr>
        </p15:guide>
        <p15:guide id="41" pos="10909" userDrawn="1">
          <p15:clr>
            <a:srgbClr val="F26B43"/>
          </p15:clr>
        </p15:guide>
        <p15:guide id="42" pos="11138">
          <p15:clr>
            <a:srgbClr val="F26B43"/>
          </p15:clr>
        </p15:guide>
        <p15:guide id="44" pos="11370">
          <p15:clr>
            <a:srgbClr val="F26B43"/>
          </p15:clr>
        </p15:guide>
        <p15:guide id="45" pos="11602">
          <p15:clr>
            <a:srgbClr val="F26B43"/>
          </p15:clr>
        </p15:guide>
        <p15:guide id="47" pos="11833">
          <p15:clr>
            <a:srgbClr val="F26B43"/>
          </p15:clr>
        </p15:guide>
        <p15:guide id="48" orient="horz" pos="4260">
          <p15:clr>
            <a:srgbClr val="F26B43"/>
          </p15:clr>
        </p15:guide>
        <p15:guide id="49" orient="horz" pos="4027">
          <p15:clr>
            <a:srgbClr val="F26B43"/>
          </p15:clr>
        </p15:guide>
        <p15:guide id="50" orient="horz" pos="3798" userDrawn="1">
          <p15:clr>
            <a:srgbClr val="F26B43"/>
          </p15:clr>
        </p15:guide>
        <p15:guide id="51" orient="horz" pos="3107" userDrawn="1">
          <p15:clr>
            <a:srgbClr val="F26B43"/>
          </p15:clr>
        </p15:guide>
        <p15:guide id="52" orient="horz" pos="2846" userDrawn="1">
          <p15:clr>
            <a:srgbClr val="F26B43"/>
          </p15:clr>
        </p15:guide>
        <p15:guide id="53" orient="horz" pos="2641">
          <p15:clr>
            <a:srgbClr val="F26B43"/>
          </p15:clr>
        </p15:guide>
        <p15:guide id="54" orient="horz" pos="2408" userDrawn="1">
          <p15:clr>
            <a:srgbClr val="F26B43"/>
          </p15:clr>
        </p15:guide>
        <p15:guide id="57" orient="horz" pos="1723">
          <p15:clr>
            <a:srgbClr val="F26B43"/>
          </p15:clr>
        </p15:guide>
        <p15:guide id="62" orient="horz" pos="4494">
          <p15:clr>
            <a:srgbClr val="F26B43"/>
          </p15:clr>
        </p15:guide>
        <p15:guide id="63" orient="horz" pos="4722">
          <p15:clr>
            <a:srgbClr val="F26B43"/>
          </p15:clr>
        </p15:guide>
        <p15:guide id="64" orient="horz" pos="5179">
          <p15:clr>
            <a:srgbClr val="F26B43"/>
          </p15:clr>
        </p15:guide>
        <p15:guide id="65" orient="horz" pos="5412">
          <p15:clr>
            <a:srgbClr val="F26B43"/>
          </p15:clr>
        </p15:guide>
        <p15:guide id="66" orient="horz" pos="5635" userDrawn="1">
          <p15:clr>
            <a:srgbClr val="F26B43"/>
          </p15:clr>
        </p15:guide>
        <p15:guide id="67" orient="horz" pos="5874">
          <p15:clr>
            <a:srgbClr val="F26B43"/>
          </p15:clr>
        </p15:guide>
        <p15:guide id="68" orient="horz" pos="6097">
          <p15:clr>
            <a:srgbClr val="F26B43"/>
          </p15:clr>
        </p15:guide>
        <p15:guide id="69" orient="horz" pos="6331">
          <p15:clr>
            <a:srgbClr val="F26B43"/>
          </p15:clr>
        </p15:guide>
        <p15:guide id="70" orient="horz" pos="6564">
          <p15:clr>
            <a:srgbClr val="F26B43"/>
          </p15:clr>
        </p15:guide>
        <p15:guide id="71" orient="horz" pos="6792">
          <p15:clr>
            <a:srgbClr val="F26B43"/>
          </p15:clr>
        </p15:guide>
        <p15:guide id="72" orient="horz" pos="7483">
          <p15:clr>
            <a:srgbClr val="F26B43"/>
          </p15:clr>
        </p15:guide>
        <p15:guide id="73" orient="horz" pos="7254">
          <p15:clr>
            <a:srgbClr val="F26B43"/>
          </p15:clr>
        </p15:guide>
        <p15:guide id="74" orient="horz" pos="7026">
          <p15:clr>
            <a:srgbClr val="F26B43"/>
          </p15:clr>
        </p15:guide>
        <p15:guide id="75" pos="7450">
          <p15:clr>
            <a:srgbClr val="F26B43"/>
          </p15:clr>
        </p15:guide>
        <p15:guide id="76" orient="horz" pos="3559">
          <p15:clr>
            <a:srgbClr val="F26B43"/>
          </p15:clr>
        </p15:guide>
        <p15:guide id="77" orient="horz" pos="3345" userDrawn="1">
          <p15:clr>
            <a:srgbClr val="F26B43"/>
          </p15:clr>
        </p15:guide>
        <p15:guide id="78" orient="horz" pos="4945">
          <p15:clr>
            <a:srgbClr val="F26B43"/>
          </p15:clr>
        </p15:guide>
        <p15:guide id="79" pos="1912" userDrawn="1">
          <p15:clr>
            <a:srgbClr val="F26B43"/>
          </p15:clr>
        </p15:guide>
        <p15:guide id="87" pos="12065">
          <p15:clr>
            <a:srgbClr val="F26B43"/>
          </p15:clr>
        </p15:guide>
        <p15:guide id="89" pos="12754">
          <p15:clr>
            <a:srgbClr val="F26B43"/>
          </p15:clr>
        </p15:guide>
        <p15:guide id="90" pos="12985">
          <p15:clr>
            <a:srgbClr val="F26B43"/>
          </p15:clr>
        </p15:guide>
        <p15:guide id="92" pos="13217">
          <p15:clr>
            <a:srgbClr val="F26B43"/>
          </p15:clr>
        </p15:guide>
        <p15:guide id="93" orient="horz" pos="793">
          <p15:clr>
            <a:srgbClr val="F26B43"/>
          </p15:clr>
        </p15:guide>
        <p15:guide id="94" pos="13449">
          <p15:clr>
            <a:srgbClr val="F26B43"/>
          </p15:clr>
        </p15:guide>
        <p15:guide id="101" pos="9066">
          <p15:clr>
            <a:srgbClr val="F26B43"/>
          </p15:clr>
        </p15:guide>
        <p15:guide id="102" pos="9298">
          <p15:clr>
            <a:srgbClr val="F26B43"/>
          </p15:clr>
        </p15:guide>
        <p15:guide id="104" orient="horz" pos="1261">
          <p15:clr>
            <a:srgbClr val="F26B43"/>
          </p15:clr>
        </p15:guide>
        <p15:guide id="108" orient="horz" pos="7716">
          <p15:clr>
            <a:srgbClr val="F26B43"/>
          </p15:clr>
        </p15:guide>
        <p15:guide id="109" orient="horz" pos="1027">
          <p15:clr>
            <a:srgbClr val="F26B43"/>
          </p15:clr>
        </p15:guide>
        <p15:guide id="111" orient="horz" pos="1494">
          <p15:clr>
            <a:srgbClr val="F26B43"/>
          </p15:clr>
        </p15:guide>
        <p15:guide id="113" pos="995">
          <p15:clr>
            <a:srgbClr val="F26B43"/>
          </p15:clr>
        </p15:guide>
        <p15:guide id="118" orient="horz" pos="2177" userDrawn="1">
          <p15:clr>
            <a:srgbClr val="F26B43"/>
          </p15:clr>
        </p15:guide>
        <p15:guide id="122" pos="14370">
          <p15:clr>
            <a:srgbClr val="F26B43"/>
          </p15:clr>
        </p15:guide>
        <p15:guide id="123" orient="horz" pos="571">
          <p15:clr>
            <a:srgbClr val="F26B43"/>
          </p15:clr>
        </p15:guide>
        <p15:guide id="124" orient="horz" pos="8178">
          <p15:clr>
            <a:srgbClr val="F26B43"/>
          </p15:clr>
        </p15:guide>
        <p15:guide id="125" orient="horz" pos="7946" userDrawn="1">
          <p15:clr>
            <a:srgbClr val="F26B43"/>
          </p15:clr>
        </p15:guide>
        <p15:guide id="126" orient="horz" pos="195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eimi.ru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hyperlink" Target="http://icm2022.org/" TargetMode="External"/><Relationship Id="rId4" Type="http://schemas.openxmlformats.org/officeDocument/2006/relationships/hyperlink" Target="http://ismc.spbu.ru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th-cs.spbu.ru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457076E3-33F4-F749-AD74-BAA382E31B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FEDA20FC-59F5-F047-8DAF-AD965BC84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2717" y="2371725"/>
            <a:ext cx="20045883" cy="6953252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ru-RU" sz="15000" dirty="0"/>
              <a:t>Факультет математики </a:t>
            </a:r>
            <a:r>
              <a:rPr lang="ru-RU" sz="15000" dirty="0" smtClean="0"/>
              <a:t/>
            </a:r>
            <a:br>
              <a:rPr lang="ru-RU" sz="15000" dirty="0" smtClean="0"/>
            </a:br>
            <a:r>
              <a:rPr lang="ru-RU" sz="15000" dirty="0" smtClean="0"/>
              <a:t>и </a:t>
            </a:r>
            <a:r>
              <a:rPr lang="ru-RU" sz="15000" dirty="0"/>
              <a:t>компьютерных наук СПбГУ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BBF023B0-5EB8-3A4A-9D39-1E52EE1BE1E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ru-RU" dirty="0" smtClean="0"/>
              <a:t>Александр </a:t>
            </a:r>
            <a:r>
              <a:rPr lang="ru-RU" dirty="0" err="1" smtClean="0"/>
              <a:t>Авдюшенко</a:t>
            </a:r>
            <a:r>
              <a:rPr lang="ru-RU" dirty="0" smtClean="0"/>
              <a:t>, </a:t>
            </a:r>
            <a:r>
              <a:rPr lang="en-US" dirty="0" err="1" smtClean="0"/>
              <a:t>avalur</a:t>
            </a:r>
            <a:r>
              <a:rPr lang="en-US" dirty="0" smtClean="0"/>
              <a:t>@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381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747" y="6621289"/>
            <a:ext cx="8706033" cy="45624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endParaRPr lang="ru-RU" noProof="0" dirty="0"/>
          </a:p>
        </p:txBody>
      </p:sp>
      <p:sp>
        <p:nvSpPr>
          <p:cNvPr id="8" name="Google Shape;65;p14"/>
          <p:cNvSpPr/>
          <p:nvPr/>
        </p:nvSpPr>
        <p:spPr>
          <a:xfrm>
            <a:off x="5174291" y="2001838"/>
            <a:ext cx="14037005" cy="9911795"/>
          </a:xfrm>
          <a:prstGeom prst="triangle">
            <a:avLst>
              <a:gd name="adj" fmla="val 50000"/>
            </a:avLst>
          </a:prstGeom>
          <a:noFill/>
          <a:ln w="635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6;p14"/>
          <p:cNvSpPr/>
          <p:nvPr/>
        </p:nvSpPr>
        <p:spPr>
          <a:xfrm>
            <a:off x="10291556" y="996708"/>
            <a:ext cx="3802474" cy="2010260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ea typeface="Roboto"/>
                <a:cs typeface="Roboto"/>
                <a:sym typeface="Roboto"/>
              </a:rPr>
              <a:t>Кадры</a:t>
            </a:r>
            <a:endParaRPr dirty="0"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67;p14"/>
          <p:cNvSpPr/>
          <p:nvPr/>
        </p:nvSpPr>
        <p:spPr>
          <a:xfrm>
            <a:off x="3035299" y="10829127"/>
            <a:ext cx="3947756" cy="2101497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ea typeface="Roboto"/>
                <a:cs typeface="Roboto"/>
                <a:sym typeface="Roboto"/>
              </a:rPr>
              <a:t>Наука</a:t>
            </a:r>
            <a:endParaRPr dirty="0"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68;p14"/>
          <p:cNvSpPr/>
          <p:nvPr/>
        </p:nvSpPr>
        <p:spPr>
          <a:xfrm>
            <a:off x="17471592" y="10829127"/>
            <a:ext cx="3947756" cy="2186652"/>
          </a:xfrm>
          <a:prstGeom prst="ellipse">
            <a:avLst/>
          </a:prstGeom>
          <a:solidFill>
            <a:schemeClr val="lt2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100" dirty="0" smtClean="0"/>
              <a:t>Производство</a:t>
            </a:r>
            <a:endParaRPr sz="31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48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B9FD5EA-331E-3F43-B239-C8543C8A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300" y="547141"/>
            <a:ext cx="19785112" cy="1454697"/>
          </a:xfrm>
        </p:spPr>
        <p:txBody>
          <a:bodyPr/>
          <a:lstStyle/>
          <a:p>
            <a:r>
              <a:rPr lang="ru-RU" dirty="0" smtClean="0"/>
              <a:t>Образование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548" y="2377371"/>
            <a:ext cx="8932633" cy="6947604"/>
          </a:xfr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9" name="Content Placeholder 8"/>
          <p:cNvPicPr>
            <a:picLocks noGrp="1" noChangeAspect="1"/>
          </p:cNvPicPr>
          <p:nvPr>
            <p:ph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888" y="2377371"/>
            <a:ext cx="9270205" cy="6947604"/>
          </a:xfrm>
          <a:solidFill>
            <a:schemeClr val="bg2">
              <a:lumMod val="20000"/>
              <a:lumOff val="80000"/>
            </a:schemeClr>
          </a:solid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AAE1F297-F2D8-F349-A905-64B7E1CD7A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69548" y="10140497"/>
            <a:ext cx="8793146" cy="2198687"/>
          </a:xfrm>
        </p:spPr>
        <p:txBody>
          <a:bodyPr/>
          <a:lstStyle/>
          <a:p>
            <a:pPr algn="ctr"/>
            <a:r>
              <a:rPr lang="ru-RU" sz="4800" dirty="0" smtClean="0"/>
              <a:t>Преподают действующие ученые и сотрудники </a:t>
            </a:r>
            <a:br>
              <a:rPr lang="ru-RU" sz="4800" dirty="0" smtClean="0"/>
            </a:br>
            <a:r>
              <a:rPr lang="en-US" sz="4800" dirty="0" smtClean="0"/>
              <a:t>IT-</a:t>
            </a:r>
            <a:r>
              <a:rPr lang="ru-RU" sz="4800" dirty="0" smtClean="0"/>
              <a:t>компаний </a:t>
            </a:r>
            <a:endParaRPr lang="en-US" sz="4800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xmlns="" id="{AAE1F297-F2D8-F349-A905-64B7E1CD7ABE}"/>
              </a:ext>
            </a:extLst>
          </p:cNvPr>
          <p:cNvSpPr txBox="1">
            <a:spLocks/>
          </p:cNvSpPr>
          <p:nvPr/>
        </p:nvSpPr>
        <p:spPr>
          <a:xfrm>
            <a:off x="12561887" y="10132560"/>
            <a:ext cx="9270205" cy="21986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Tx/>
              <a:buSzTx/>
              <a:buFontTx/>
              <a:buNone/>
              <a:tabLst/>
              <a:defRPr lang="ru-RU" sz="6000" b="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08000" indent="-1008000" algn="l" defTabSz="190790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Clr>
                <a:schemeClr val="tx1"/>
              </a:buClr>
              <a:buSzPct val="100000"/>
              <a:buFont typeface="+mj-lt"/>
              <a:buAutoNum type="arabicPeriod"/>
              <a:defRPr kumimoji="0" lang="ru-RU" sz="600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1008000" indent="-100800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SzPct val="100000"/>
              <a:buFont typeface="System Font Regular"/>
              <a:buChar char="→"/>
              <a:tabLst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037" indent="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FontTx/>
              <a:buNone/>
              <a:tabLst/>
              <a:defRPr lang="ru-RU" sz="60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8000" indent="-100800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800"/>
              </a:spcAft>
              <a:buFont typeface="System Font Regular"/>
              <a:buChar char="—"/>
              <a:defRPr sz="6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699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007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15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623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4800" dirty="0" smtClean="0"/>
              <a:t>Учатся прекрасные студенты, много </a:t>
            </a:r>
            <a:r>
              <a:rPr lang="ru-RU" sz="4800" dirty="0" err="1" smtClean="0"/>
              <a:t>олимпиадников</a:t>
            </a:r>
            <a:r>
              <a:rPr lang="ru-RU" sz="4800" dirty="0" smtClean="0"/>
              <a:t> 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52796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Наука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>
          <a:xfrm>
            <a:off x="3035299" y="2402229"/>
            <a:ext cx="12449176" cy="8817710"/>
          </a:xfrm>
        </p:spPr>
        <p:txBody>
          <a:bodyPr/>
          <a:lstStyle/>
          <a:p>
            <a:pPr>
              <a:buClr>
                <a:schemeClr val="dk1"/>
              </a:buClr>
              <a:buSzPts val="1100"/>
            </a:pPr>
            <a:r>
              <a:rPr lang="ru-RU" sz="4800" b="1" dirty="0">
                <a:ea typeface="Roboto"/>
                <a:cs typeface="Roboto"/>
                <a:sym typeface="Roboto"/>
              </a:rPr>
              <a:t>Престижные премии</a:t>
            </a:r>
            <a:r>
              <a:rPr lang="ru-RU" sz="4800" dirty="0">
                <a:ea typeface="Roboto"/>
                <a:cs typeface="Roboto"/>
                <a:sym typeface="Roboto"/>
              </a:rPr>
              <a:t>: </a:t>
            </a:r>
            <a:r>
              <a:rPr lang="ru-RU" sz="4800" dirty="0" err="1">
                <a:ea typeface="Roboto"/>
                <a:cs typeface="Roboto"/>
                <a:sym typeface="Roboto"/>
              </a:rPr>
              <a:t>Филдса</a:t>
            </a:r>
            <a:r>
              <a:rPr lang="ru-RU" sz="4800" dirty="0">
                <a:ea typeface="Roboto"/>
                <a:cs typeface="Roboto"/>
                <a:sym typeface="Roboto"/>
              </a:rPr>
              <a:t>,</a:t>
            </a:r>
            <a:r>
              <a:rPr lang="en-US" sz="4800" dirty="0">
                <a:ea typeface="Roboto"/>
                <a:cs typeface="Roboto"/>
                <a:sym typeface="Roboto"/>
              </a:rPr>
              <a:t> </a:t>
            </a:r>
            <a:r>
              <a:rPr lang="ru-RU" sz="4800" dirty="0">
                <a:ea typeface="Roboto"/>
                <a:cs typeface="Roboto"/>
                <a:sym typeface="Roboto"/>
              </a:rPr>
              <a:t>института </a:t>
            </a:r>
            <a:r>
              <a:rPr lang="ru-RU" sz="4800" dirty="0" err="1">
                <a:ea typeface="Roboto"/>
                <a:cs typeface="Roboto"/>
                <a:sym typeface="Roboto"/>
              </a:rPr>
              <a:t>Клэя</a:t>
            </a:r>
            <a:r>
              <a:rPr lang="ru-RU" sz="4800" dirty="0">
                <a:ea typeface="Roboto"/>
                <a:cs typeface="Roboto"/>
                <a:sym typeface="Roboto"/>
              </a:rPr>
              <a:t>, </a:t>
            </a:r>
            <a:r>
              <a:rPr lang="ru-RU" sz="4800" dirty="0" err="1">
                <a:ea typeface="Roboto"/>
                <a:cs typeface="Roboto"/>
                <a:sym typeface="Roboto"/>
              </a:rPr>
              <a:t>Салема</a:t>
            </a:r>
            <a:r>
              <a:rPr lang="ru-RU" sz="4800" dirty="0">
                <a:ea typeface="Roboto"/>
                <a:cs typeface="Roboto"/>
                <a:sym typeface="Roboto"/>
              </a:rPr>
              <a:t>; приглашенные доклады </a:t>
            </a:r>
            <a:br>
              <a:rPr lang="ru-RU" sz="4800" dirty="0">
                <a:ea typeface="Roboto"/>
                <a:cs typeface="Roboto"/>
                <a:sym typeface="Roboto"/>
              </a:rPr>
            </a:br>
            <a:r>
              <a:rPr lang="ru-RU" sz="4800" dirty="0">
                <a:ea typeface="Roboto"/>
                <a:cs typeface="Roboto"/>
                <a:sym typeface="Roboto"/>
              </a:rPr>
              <a:t>на международных конгрессах</a:t>
            </a:r>
          </a:p>
          <a:p>
            <a:pPr>
              <a:spcBef>
                <a:spcPts val="4266"/>
              </a:spcBef>
            </a:pPr>
            <a:r>
              <a:rPr lang="ru-RU" sz="4800" b="1" dirty="0">
                <a:ea typeface="Roboto"/>
                <a:cs typeface="Roboto"/>
                <a:sym typeface="Roboto"/>
              </a:rPr>
              <a:t>Международные лаборатории</a:t>
            </a:r>
            <a:r>
              <a:rPr lang="ru-RU" sz="4800" dirty="0">
                <a:ea typeface="Roboto"/>
                <a:cs typeface="Roboto"/>
                <a:sym typeface="Roboto"/>
              </a:rPr>
              <a:t>: </a:t>
            </a:r>
            <a:r>
              <a:rPr lang="ru-RU" sz="4800" dirty="0" smtClean="0">
                <a:ea typeface="Roboto"/>
                <a:cs typeface="Roboto"/>
                <a:sym typeface="Roboto"/>
              </a:rPr>
              <a:t/>
            </a:r>
            <a:br>
              <a:rPr lang="ru-RU" sz="4800" dirty="0" smtClean="0">
                <a:ea typeface="Roboto"/>
                <a:cs typeface="Roboto"/>
                <a:sym typeface="Roboto"/>
              </a:rPr>
            </a:br>
            <a:r>
              <a:rPr lang="ru-RU" sz="4800" dirty="0" smtClean="0">
                <a:ea typeface="Roboto"/>
                <a:cs typeface="Roboto"/>
                <a:sym typeface="Roboto"/>
              </a:rPr>
              <a:t>им</a:t>
            </a:r>
            <a:r>
              <a:rPr lang="ru-RU" sz="4800" dirty="0">
                <a:ea typeface="Roboto"/>
                <a:cs typeface="Roboto"/>
                <a:sym typeface="Roboto"/>
              </a:rPr>
              <a:t>. П.Л. Чебышёва и «Современная алгебра и приложения»; </a:t>
            </a:r>
            <a:r>
              <a:rPr lang="ru-RU" sz="4800" b="1" dirty="0">
                <a:ea typeface="Roboto"/>
                <a:cs typeface="Roboto"/>
                <a:sym typeface="Roboto"/>
              </a:rPr>
              <a:t>133</a:t>
            </a:r>
            <a:r>
              <a:rPr lang="ru-RU" sz="4800" dirty="0">
                <a:ea typeface="Roboto"/>
                <a:cs typeface="Roboto"/>
                <a:sym typeface="Roboto"/>
              </a:rPr>
              <a:t> гранта </a:t>
            </a:r>
            <a:r>
              <a:rPr lang="ru-RU" sz="4800" dirty="0" smtClean="0">
                <a:ea typeface="Roboto"/>
                <a:cs typeface="Roboto"/>
                <a:sym typeface="Roboto"/>
              </a:rPr>
              <a:t/>
            </a:r>
            <a:br>
              <a:rPr lang="ru-RU" sz="4800" dirty="0" smtClean="0">
                <a:ea typeface="Roboto"/>
                <a:cs typeface="Roboto"/>
                <a:sym typeface="Roboto"/>
              </a:rPr>
            </a:br>
            <a:r>
              <a:rPr lang="ru-RU" sz="4800" dirty="0" smtClean="0">
                <a:ea typeface="Roboto"/>
                <a:cs typeface="Roboto"/>
                <a:sym typeface="Roboto"/>
              </a:rPr>
              <a:t>в </a:t>
            </a:r>
            <a:r>
              <a:rPr lang="ru-RU" sz="4800" dirty="0">
                <a:ea typeface="Roboto"/>
                <a:cs typeface="Roboto"/>
                <a:sym typeface="Roboto"/>
              </a:rPr>
              <a:t>области математики и IT с </a:t>
            </a:r>
            <a:r>
              <a:rPr lang="ru-RU" sz="4800" dirty="0" err="1" smtClean="0">
                <a:ea typeface="Roboto"/>
                <a:cs typeface="Roboto"/>
                <a:sym typeface="Roboto"/>
              </a:rPr>
              <a:t>финансирова-нием</a:t>
            </a:r>
            <a:r>
              <a:rPr lang="ru-RU" sz="4800" dirty="0" smtClean="0">
                <a:ea typeface="Roboto"/>
                <a:cs typeface="Roboto"/>
                <a:sym typeface="Roboto"/>
              </a:rPr>
              <a:t> </a:t>
            </a:r>
            <a:r>
              <a:rPr lang="ru-RU" sz="4800" dirty="0">
                <a:ea typeface="Roboto"/>
                <a:cs typeface="Roboto"/>
                <a:sym typeface="Roboto"/>
              </a:rPr>
              <a:t>свыше 340 </a:t>
            </a:r>
            <a:r>
              <a:rPr lang="ru-RU" sz="4800" dirty="0" smtClean="0">
                <a:ea typeface="Roboto"/>
                <a:cs typeface="Roboto"/>
                <a:sym typeface="Roboto"/>
              </a:rPr>
              <a:t>млн рублей за 3 </a:t>
            </a:r>
            <a:r>
              <a:rPr lang="ru-RU" sz="4800" dirty="0">
                <a:ea typeface="Roboto"/>
                <a:cs typeface="Roboto"/>
                <a:sym typeface="Roboto"/>
              </a:rPr>
              <a:t>года</a:t>
            </a:r>
          </a:p>
          <a:p>
            <a:pPr>
              <a:spcBef>
                <a:spcPts val="4266"/>
              </a:spcBef>
            </a:pPr>
            <a:r>
              <a:rPr lang="ru-RU" sz="4800" b="1" dirty="0">
                <a:ea typeface="Roboto"/>
                <a:cs typeface="Roboto"/>
                <a:sym typeface="Roboto"/>
              </a:rPr>
              <a:t>Научные мероприятия</a:t>
            </a:r>
            <a:r>
              <a:rPr lang="ru-RU" sz="4800" dirty="0">
                <a:ea typeface="Roboto"/>
                <a:cs typeface="Roboto"/>
                <a:sym typeface="Roboto"/>
              </a:rPr>
              <a:t>: за 5 лет проведено более </a:t>
            </a:r>
            <a:r>
              <a:rPr lang="ru-RU" sz="4800" b="1" dirty="0">
                <a:ea typeface="Roboto"/>
                <a:cs typeface="Roboto"/>
                <a:sym typeface="Roboto"/>
              </a:rPr>
              <a:t>90</a:t>
            </a:r>
            <a:r>
              <a:rPr lang="ru-RU" sz="4800" dirty="0">
                <a:ea typeface="Roboto"/>
                <a:cs typeface="Roboto"/>
                <a:sym typeface="Roboto"/>
              </a:rPr>
              <a:t> научных мероприятий, привлечено более </a:t>
            </a:r>
            <a:r>
              <a:rPr lang="ru-RU" sz="4800" b="1" dirty="0">
                <a:ea typeface="Roboto"/>
                <a:cs typeface="Roboto"/>
                <a:sym typeface="Roboto"/>
              </a:rPr>
              <a:t>100</a:t>
            </a:r>
            <a:r>
              <a:rPr lang="ru-RU" sz="4800" dirty="0">
                <a:ea typeface="Roboto"/>
                <a:cs typeface="Roboto"/>
                <a:sym typeface="Roboto"/>
              </a:rPr>
              <a:t> зарубежных учёных</a:t>
            </a:r>
          </a:p>
          <a:p>
            <a:endParaRPr lang="ru-RU" sz="4800" dirty="0"/>
          </a:p>
        </p:txBody>
      </p:sp>
      <p:pic>
        <p:nvPicPr>
          <p:cNvPr id="12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4938" y="2330659"/>
            <a:ext cx="7477978" cy="5491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94938" y="8556615"/>
            <a:ext cx="7477974" cy="42076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261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91;p17"/>
          <p:cNvPicPr preferRelativeResize="0"/>
          <p:nvPr/>
        </p:nvPicPr>
        <p:blipFill rotWithShape="1">
          <a:blip r:embed="rId3">
            <a:alphaModFix/>
          </a:blip>
          <a:srcRect l="57848"/>
          <a:stretch/>
        </p:blipFill>
        <p:spPr>
          <a:xfrm>
            <a:off x="3071166" y="2392136"/>
            <a:ext cx="6825038" cy="227921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xmlns="" id="{AB9FD5EA-331E-3F43-B239-C8543C8A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300" y="547141"/>
            <a:ext cx="19785112" cy="1454697"/>
          </a:xfrm>
        </p:spPr>
        <p:txBody>
          <a:bodyPr/>
          <a:lstStyle/>
          <a:p>
            <a:r>
              <a:rPr lang="ru-RU" dirty="0" smtClean="0"/>
              <a:t>Индустрия</a:t>
            </a:r>
            <a:endParaRPr lang="en-US" dirty="0"/>
          </a:p>
        </p:txBody>
      </p:sp>
      <p:pic>
        <p:nvPicPr>
          <p:cNvPr id="1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87508" y="2131108"/>
            <a:ext cx="3870948" cy="4187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29256" y="1912763"/>
            <a:ext cx="4317719" cy="4292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71166" y="4518025"/>
            <a:ext cx="6589712" cy="5673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090274" y="7850187"/>
            <a:ext cx="10260013" cy="234105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95;p17"/>
          <p:cNvSpPr txBox="1"/>
          <p:nvPr/>
        </p:nvSpPr>
        <p:spPr>
          <a:xfrm>
            <a:off x="3071166" y="10322494"/>
            <a:ext cx="6589712" cy="1526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84" tIns="243784" rIns="243784" bIns="243784" anchor="t" anchorCtr="0">
            <a:noAutofit/>
          </a:bodyPr>
          <a:lstStyle/>
          <a:p>
            <a:pPr algn="ctr"/>
            <a:r>
              <a:rPr lang="ru" sz="4400" dirty="0">
                <a:ea typeface="Roboto"/>
                <a:cs typeface="Roboto"/>
                <a:sym typeface="Roboto"/>
              </a:rPr>
              <a:t>Возможная форма распространения жидкости </a:t>
            </a:r>
            <a:r>
              <a:rPr lang="ru-RU" sz="4400" dirty="0" smtClean="0">
                <a:ea typeface="Roboto"/>
                <a:cs typeface="Roboto"/>
                <a:sym typeface="Roboto"/>
              </a:rPr>
              <a:t/>
            </a:r>
            <a:br>
              <a:rPr lang="ru-RU" sz="4400" dirty="0" smtClean="0">
                <a:ea typeface="Roboto"/>
                <a:cs typeface="Roboto"/>
                <a:sym typeface="Roboto"/>
              </a:rPr>
            </a:br>
            <a:r>
              <a:rPr lang="ru" sz="4400" dirty="0" smtClean="0">
                <a:ea typeface="Roboto"/>
                <a:cs typeface="Roboto"/>
                <a:sym typeface="Roboto"/>
              </a:rPr>
              <a:t>в </a:t>
            </a:r>
            <a:r>
              <a:rPr lang="ru" sz="4400" dirty="0">
                <a:ea typeface="Roboto"/>
                <a:cs typeface="Roboto"/>
                <a:sym typeface="Roboto"/>
              </a:rPr>
              <a:t>нефтяном </a:t>
            </a:r>
            <a:r>
              <a:rPr lang="ru" sz="4400" dirty="0" smtClean="0">
                <a:ea typeface="Roboto"/>
                <a:cs typeface="Roboto"/>
                <a:sym typeface="Roboto"/>
              </a:rPr>
              <a:t>пласте</a:t>
            </a:r>
            <a:endParaRPr sz="4400" dirty="0"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97;p17"/>
          <p:cNvSpPr txBox="1"/>
          <p:nvPr/>
        </p:nvSpPr>
        <p:spPr>
          <a:xfrm>
            <a:off x="11090275" y="10506700"/>
            <a:ext cx="10260014" cy="223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84" tIns="243784" rIns="243784" bIns="243784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ru" sz="44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Восстановление структуры пласта </a:t>
            </a:r>
            <a:r>
              <a:rPr lang="ru-RU" sz="4400" dirty="0" smtClean="0">
                <a:solidFill>
                  <a:schemeClr val="dk1"/>
                </a:solidFill>
                <a:ea typeface="Roboto"/>
                <a:cs typeface="Roboto"/>
                <a:sym typeface="Roboto"/>
              </a:rPr>
              <a:t/>
            </a:r>
            <a:br>
              <a:rPr lang="ru-RU" sz="4400" dirty="0" smtClean="0">
                <a:solidFill>
                  <a:schemeClr val="dk1"/>
                </a:solidFill>
                <a:ea typeface="Roboto"/>
                <a:cs typeface="Roboto"/>
                <a:sym typeface="Roboto"/>
              </a:rPr>
            </a:br>
            <a:r>
              <a:rPr lang="ru" sz="4400" dirty="0" smtClean="0">
                <a:solidFill>
                  <a:schemeClr val="dk1"/>
                </a:solidFill>
                <a:ea typeface="Roboto"/>
                <a:cs typeface="Roboto"/>
                <a:sym typeface="Roboto"/>
              </a:rPr>
              <a:t>по </a:t>
            </a:r>
            <a:r>
              <a:rPr lang="ru" sz="44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измерениям на скважинах (вертикальные линии</a:t>
            </a:r>
            <a:r>
              <a:rPr lang="ru" sz="4400" dirty="0" smtClean="0">
                <a:solidFill>
                  <a:schemeClr val="dk1"/>
                </a:solidFill>
                <a:ea typeface="Roboto"/>
                <a:cs typeface="Roboto"/>
                <a:sym typeface="Roboto"/>
              </a:rPr>
              <a:t>)</a:t>
            </a:r>
            <a:endParaRPr sz="4400" dirty="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8548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B9FD5EA-331E-3F43-B239-C8543C8AE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Немного о будущем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1"/>
          </p:nvPr>
        </p:nvSpPr>
        <p:spPr>
          <a:xfrm>
            <a:off x="3035299" y="3431440"/>
            <a:ext cx="13185776" cy="8817710"/>
          </a:xfrm>
        </p:spPr>
        <p:txBody>
          <a:bodyPr/>
          <a:lstStyle/>
          <a:p>
            <a:pPr lvl="2">
              <a:spcAft>
                <a:spcPts val="0"/>
              </a:spcAft>
            </a:pPr>
            <a:r>
              <a:rPr lang="ru" sz="4800" dirty="0">
                <a:ea typeface="Roboto"/>
                <a:cs typeface="Roboto"/>
                <a:sym typeface="Roboto"/>
              </a:rPr>
              <a:t>Международный математический центр им. Леонарда Эйлера (СПбГУ и ПОМИ РАН), </a:t>
            </a:r>
            <a:r>
              <a:rPr lang="ru" sz="4800" dirty="0">
                <a:ea typeface="Roboto"/>
                <a:cs typeface="Roboto"/>
                <a:sym typeface="Roboto"/>
                <a:hlinkClick r:id="rId3"/>
              </a:rPr>
              <a:t>eimi.ru</a:t>
            </a:r>
            <a:endParaRPr lang="ru" sz="4800" dirty="0">
              <a:ea typeface="Roboto"/>
              <a:cs typeface="Roboto"/>
              <a:sym typeface="Roboto"/>
            </a:endParaRPr>
          </a:p>
          <a:p>
            <a:pPr lvl="0">
              <a:spcBef>
                <a:spcPts val="1600"/>
              </a:spcBef>
              <a:spcAft>
                <a:spcPts val="0"/>
              </a:spcAft>
            </a:pPr>
            <a:endParaRPr lang="ru" sz="4800" dirty="0">
              <a:ea typeface="Roboto"/>
              <a:cs typeface="Roboto"/>
              <a:sym typeface="Roboto"/>
            </a:endParaRPr>
          </a:p>
          <a:p>
            <a:pPr lvl="2">
              <a:spcBef>
                <a:spcPts val="1600"/>
              </a:spcBef>
              <a:spcAft>
                <a:spcPts val="0"/>
              </a:spcAft>
            </a:pPr>
            <a:r>
              <a:rPr lang="ru" sz="4800" dirty="0">
                <a:ea typeface="Roboto"/>
                <a:cs typeface="Roboto"/>
                <a:sym typeface="Roboto"/>
              </a:rPr>
              <a:t>Международный научно-методический центр СПбГУ (ФМКН и ВШМ), </a:t>
            </a:r>
            <a:r>
              <a:rPr lang="ru" sz="4800" u="sng" dirty="0">
                <a:solidFill>
                  <a:schemeClr val="hlink"/>
                </a:solidFill>
                <a:ea typeface="Roboto"/>
                <a:cs typeface="Roboto"/>
                <a:sym typeface="Roboto"/>
                <a:hlinkClick r:id="rId4"/>
              </a:rPr>
              <a:t>ismc.spbu.ru</a:t>
            </a:r>
            <a:r>
              <a:rPr lang="ru" sz="4800" u="sng" dirty="0">
                <a:solidFill>
                  <a:schemeClr val="hlink"/>
                </a:solidFill>
                <a:ea typeface="Roboto"/>
                <a:cs typeface="Roboto"/>
                <a:sym typeface="Roboto"/>
              </a:rPr>
              <a:t> </a:t>
            </a:r>
            <a:endParaRPr lang="ru" sz="4800" dirty="0">
              <a:ea typeface="Roboto"/>
              <a:cs typeface="Roboto"/>
              <a:sym typeface="Roboto"/>
            </a:endParaRPr>
          </a:p>
          <a:p>
            <a:pPr lvl="0">
              <a:spcBef>
                <a:spcPts val="1600"/>
              </a:spcBef>
              <a:spcAft>
                <a:spcPts val="0"/>
              </a:spcAft>
            </a:pPr>
            <a:endParaRPr lang="ru" sz="4800" dirty="0">
              <a:ea typeface="Roboto"/>
              <a:cs typeface="Roboto"/>
              <a:sym typeface="Roboto"/>
            </a:endParaRPr>
          </a:p>
          <a:p>
            <a:pPr lvl="2">
              <a:spcBef>
                <a:spcPts val="1600"/>
              </a:spcBef>
              <a:spcAft>
                <a:spcPts val="0"/>
              </a:spcAft>
            </a:pPr>
            <a:r>
              <a:rPr lang="ru" sz="4800" dirty="0">
                <a:ea typeface="Roboto"/>
                <a:cs typeface="Roboto"/>
                <a:sym typeface="Roboto"/>
              </a:rPr>
              <a:t>Международный конгресс математиков 2022 (Санкт-Петербург), </a:t>
            </a:r>
            <a:r>
              <a:rPr lang="ru" sz="4800" u="sng" dirty="0">
                <a:solidFill>
                  <a:schemeClr val="hlink"/>
                </a:solidFill>
                <a:ea typeface="Roboto"/>
                <a:cs typeface="Roboto"/>
                <a:sym typeface="Roboto"/>
                <a:hlinkClick r:id="rId5"/>
              </a:rPr>
              <a:t>icm2022.org</a:t>
            </a:r>
            <a:r>
              <a:rPr lang="ru" sz="4800" u="sng" dirty="0">
                <a:solidFill>
                  <a:schemeClr val="hlink"/>
                </a:solidFill>
                <a:ea typeface="Roboto"/>
                <a:cs typeface="Roboto"/>
                <a:sym typeface="Roboto"/>
              </a:rPr>
              <a:t> </a:t>
            </a:r>
            <a:endParaRPr lang="ru" sz="4800" dirty="0">
              <a:ea typeface="Roboto"/>
              <a:cs typeface="Roboto"/>
              <a:sym typeface="Roboto"/>
            </a:endParaRPr>
          </a:p>
          <a:p>
            <a:pPr lvl="0">
              <a:spcBef>
                <a:spcPts val="1600"/>
              </a:spcBef>
              <a:spcAft>
                <a:spcPts val="0"/>
              </a:spcAft>
            </a:pPr>
            <a:endParaRPr lang="ru" sz="4800" dirty="0">
              <a:ea typeface="Roboto"/>
              <a:cs typeface="Roboto"/>
              <a:sym typeface="Roboto"/>
            </a:endParaRPr>
          </a:p>
          <a:p>
            <a:pPr lvl="4">
              <a:spcBef>
                <a:spcPts val="1600"/>
              </a:spcBef>
              <a:spcAft>
                <a:spcPts val="0"/>
              </a:spcAft>
            </a:pPr>
            <a:r>
              <a:rPr lang="ru" sz="4800" b="1" dirty="0">
                <a:ea typeface="Roboto"/>
                <a:cs typeface="Roboto"/>
                <a:sym typeface="Roboto"/>
              </a:rPr>
              <a:t>Мы открыты к сотрудничеству!</a:t>
            </a:r>
          </a:p>
          <a:p>
            <a:endParaRPr lang="ru-RU" sz="4800" dirty="0"/>
          </a:p>
          <a:p>
            <a:endParaRPr lang="ru-RU" sz="4800" dirty="0"/>
          </a:p>
        </p:txBody>
      </p:sp>
      <p:pic>
        <p:nvPicPr>
          <p:cNvPr id="10" name="Google Shape;11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31175" y="3431440"/>
            <a:ext cx="5972284" cy="3630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1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63261" y="7270338"/>
            <a:ext cx="3328320" cy="335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2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956088" y="7511591"/>
            <a:ext cx="2436583" cy="1714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58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lvl="0"/>
            <a:r>
              <a:rPr lang="en-US" dirty="0">
                <a:hlinkClick r:id="rId3"/>
              </a:rPr>
              <a:t>https://math-cs.spbu.ru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ru-RU" noProof="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Большое спасибо!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2" indent="0">
              <a:buNone/>
            </a:pPr>
            <a:r>
              <a:rPr lang="ru-RU" dirty="0" smtClean="0"/>
              <a:t>2000-2001 гг.</a:t>
            </a:r>
            <a:endParaRPr lang="ru-RU" dirty="0"/>
          </a:p>
          <a:p>
            <a:pPr marL="0" lvl="2" indent="0">
              <a:buNone/>
            </a:pP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5F562EBD-2712-BE4A-90D8-5ED54E5A195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ru-RU" dirty="0" smtClean="0"/>
              <a:t>Мы нанимаем </a:t>
            </a:r>
            <a:r>
              <a:rPr lang="ru-RU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7" name="Текст 2">
            <a:extLst>
              <a:ext uri="{FF2B5EF4-FFF2-40B4-BE49-F238E27FC236}">
                <a16:creationId xmlns:a16="http://schemas.microsoft.com/office/drawing/2014/main" xmlns="" id="{6F972505-73E5-AB4D-855A-59BFDED4AE99}"/>
              </a:ext>
            </a:extLst>
          </p:cNvPr>
          <p:cNvSpPr txBox="1">
            <a:spLocks/>
          </p:cNvSpPr>
          <p:nvPr/>
        </p:nvSpPr>
        <p:spPr>
          <a:xfrm>
            <a:off x="3042000" y="10037291"/>
            <a:ext cx="8418163" cy="77153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" indent="0" algn="l" defTabSz="190790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SzPct val="120000"/>
              <a:buFont typeface="Arial Unicode MS" panose="020B0604020202020204" pitchFamily="34" charset="-128"/>
              <a:buNone/>
              <a:defRPr sz="3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50000"/>
              <a:buFont typeface="Arial" panose="020B0604020202020204" pitchFamily="34" charset="0"/>
              <a:buChar char="›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699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007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15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623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 smtClean="0"/>
              <a:t>Александр </a:t>
            </a:r>
            <a:r>
              <a:rPr lang="ru-RU" b="1" dirty="0" err="1" smtClean="0"/>
              <a:t>Авдюшенко</a:t>
            </a:r>
            <a:endParaRPr lang="ru-RU" b="1" dirty="0"/>
          </a:p>
        </p:txBody>
      </p:sp>
      <p:sp>
        <p:nvSpPr>
          <p:cNvPr id="48" name="Текст 4">
            <a:extLst>
              <a:ext uri="{FF2B5EF4-FFF2-40B4-BE49-F238E27FC236}">
                <a16:creationId xmlns:a16="http://schemas.microsoft.com/office/drawing/2014/main" xmlns="" id="{21185B13-2351-4848-85C3-8FE80A0137D2}"/>
              </a:ext>
            </a:extLst>
          </p:cNvPr>
          <p:cNvSpPr txBox="1">
            <a:spLocks/>
          </p:cNvSpPr>
          <p:nvPr/>
        </p:nvSpPr>
        <p:spPr>
          <a:xfrm>
            <a:off x="13205784" y="10050463"/>
            <a:ext cx="8144504" cy="743739"/>
          </a:xfrm>
          <a:prstGeom prst="rect">
            <a:avLst/>
          </a:prstGeom>
        </p:spPr>
        <p:txBody>
          <a:bodyPr lIns="0" tIns="72000" rIns="0" bIns="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" indent="0" algn="l" defTabSz="190790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SzPct val="120000"/>
              <a:buFont typeface="Arial Unicode MS" panose="020B0604020202020204" pitchFamily="34" charset="-128"/>
              <a:buNone/>
              <a:defRPr sz="3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50000"/>
              <a:buFont typeface="Arial" panose="020B0604020202020204" pitchFamily="34" charset="0"/>
              <a:buChar char="›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699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007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15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623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avalur@yandex-team.ru</a:t>
            </a:r>
            <a:endParaRPr lang="en-US" sz="2400" dirty="0"/>
          </a:p>
        </p:txBody>
      </p:sp>
      <p:sp>
        <p:nvSpPr>
          <p:cNvPr id="49" name="Текст 5">
            <a:extLst>
              <a:ext uri="{FF2B5EF4-FFF2-40B4-BE49-F238E27FC236}">
                <a16:creationId xmlns:a16="http://schemas.microsoft.com/office/drawing/2014/main" xmlns="" id="{4D9B36B4-50C3-9D44-80AB-76D1FC1DA77C}"/>
              </a:ext>
            </a:extLst>
          </p:cNvPr>
          <p:cNvSpPr txBox="1">
            <a:spLocks/>
          </p:cNvSpPr>
          <p:nvPr/>
        </p:nvSpPr>
        <p:spPr>
          <a:xfrm>
            <a:off x="13205782" y="10782300"/>
            <a:ext cx="8144505" cy="739315"/>
          </a:xfrm>
          <a:prstGeom prst="rect">
            <a:avLst/>
          </a:prstGeom>
        </p:spPr>
        <p:txBody>
          <a:bodyPr lIns="0" tIns="72000" rIns="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" indent="0" algn="l" defTabSz="190790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SzPct val="120000"/>
              <a:buFont typeface="Arial Unicode MS" panose="020B0604020202020204" pitchFamily="34" charset="-128"/>
              <a:buNone/>
              <a:defRPr sz="3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50000"/>
              <a:buFont typeface="Arial" panose="020B0604020202020204" pitchFamily="34" charset="0"/>
              <a:buChar char="›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699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007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15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623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@</a:t>
            </a:r>
            <a:r>
              <a:rPr lang="en-US" sz="2400" dirty="0" err="1" smtClean="0"/>
              <a:t>ovalur</a:t>
            </a:r>
            <a:endParaRPr lang="ru-RU" sz="2400" dirty="0"/>
          </a:p>
        </p:txBody>
      </p:sp>
      <p:pic>
        <p:nvPicPr>
          <p:cNvPr id="50" name="Рисунок 17">
            <a:extLst>
              <a:ext uri="{FF2B5EF4-FFF2-40B4-BE49-F238E27FC236}">
                <a16:creationId xmlns:a16="http://schemas.microsoft.com/office/drawing/2014/main" xmlns="" id="{6124093D-0A7E-E048-9D31-69D5778802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639676" y="10843239"/>
            <a:ext cx="418603" cy="433250"/>
          </a:xfrm>
          <a:prstGeom prst="rect">
            <a:avLst/>
          </a:prstGeom>
        </p:spPr>
      </p:pic>
      <p:pic>
        <p:nvPicPr>
          <p:cNvPr id="51" name="Рисунок 16">
            <a:extLst>
              <a:ext uri="{FF2B5EF4-FFF2-40B4-BE49-F238E27FC236}">
                <a16:creationId xmlns:a16="http://schemas.microsoft.com/office/drawing/2014/main" xmlns="" id="{285EE86A-FFCD-C54F-BD4D-4925A1153C9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639676" y="10105116"/>
            <a:ext cx="418603" cy="433250"/>
          </a:xfrm>
          <a:prstGeom prst="rect">
            <a:avLst/>
          </a:prstGeom>
        </p:spPr>
      </p:pic>
      <p:sp>
        <p:nvSpPr>
          <p:cNvPr id="57" name="Текст 2">
            <a:extLst>
              <a:ext uri="{FF2B5EF4-FFF2-40B4-BE49-F238E27FC236}">
                <a16:creationId xmlns:a16="http://schemas.microsoft.com/office/drawing/2014/main" xmlns="" id="{63F28227-113B-F94A-86EA-6494B31308F6}"/>
              </a:ext>
            </a:extLst>
          </p:cNvPr>
          <p:cNvSpPr txBox="1">
            <a:spLocks/>
          </p:cNvSpPr>
          <p:nvPr/>
        </p:nvSpPr>
        <p:spPr>
          <a:xfrm>
            <a:off x="3042000" y="10751666"/>
            <a:ext cx="8418163" cy="771537"/>
          </a:xfrm>
          <a:prstGeom prst="rect">
            <a:avLst/>
          </a:prstGeom>
        </p:spPr>
        <p:txBody>
          <a:bodyPr wrap="square" lIns="0" tIns="0" rIns="0" bIns="0"/>
          <a:lstStyle>
            <a:lvl1pPr marL="0" marR="0" indent="0" algn="l" defTabSz="182861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sz="3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" indent="0" algn="l" defTabSz="190790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2"/>
              </a:buClr>
              <a:buSzPct val="120000"/>
              <a:buFont typeface="Arial Unicode MS" panose="020B0604020202020204" pitchFamily="34" charset="-128"/>
              <a:buNone/>
              <a:defRPr sz="3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50000"/>
              <a:buFont typeface="Arial" panose="020B0604020202020204" pitchFamily="34" charset="0"/>
              <a:buChar char="›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715963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tabLst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182861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3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699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007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315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1623" indent="-457155" algn="l" defTabSz="182861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д</a:t>
            </a:r>
            <a:r>
              <a:rPr lang="ru-RU" dirty="0" smtClean="0"/>
              <a:t>оцент ФМКН, СПбГУ</a:t>
            </a:r>
          </a:p>
          <a:p>
            <a:r>
              <a:rPr lang="ru-RU" dirty="0" smtClean="0"/>
              <a:t>куратор </a:t>
            </a:r>
            <a:r>
              <a:rPr lang="en-US" dirty="0" smtClean="0"/>
              <a:t>CS</a:t>
            </a:r>
            <a:r>
              <a:rPr lang="ru-RU" dirty="0" smtClean="0"/>
              <a:t> центра, Яндекс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320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Yandex">
  <a:themeElements>
    <a:clrScheme name="Yandex Color">
      <a:dk1>
        <a:srgbClr val="000000"/>
      </a:dk1>
      <a:lt1>
        <a:srgbClr val="FFFFFF"/>
      </a:lt1>
      <a:dk2>
        <a:srgbClr val="FF3333"/>
      </a:dk2>
      <a:lt2>
        <a:srgbClr val="FFCC00"/>
      </a:lt2>
      <a:accent1>
        <a:srgbClr val="0077FF"/>
      </a:accent1>
      <a:accent2>
        <a:srgbClr val="23B324"/>
      </a:accent2>
      <a:accent3>
        <a:srgbClr val="6838CF"/>
      </a:accent3>
      <a:accent4>
        <a:srgbClr val="5DCEF9"/>
      </a:accent4>
      <a:accent5>
        <a:srgbClr val="C62CD0"/>
      </a:accent5>
      <a:accent6>
        <a:srgbClr val="FF9A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9050">
          <a:solidFill>
            <a:schemeClr val="bg2"/>
          </a:solidFill>
        </a:ln>
        <a:effectLst/>
      </a:spPr>
      <a:bodyPr lIns="90000" tIns="216000" rIns="90000" bIns="216000" rtlCol="0" anchor="ctr" anchorCtr="0"/>
      <a:lstStyle>
        <a:defPPr algn="ctr">
          <a:lnSpc>
            <a:spcPct val="90000"/>
          </a:lnSpc>
          <a:defRPr sz="3200" dirty="0">
            <a:ln w="0"/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mpd="sng">
          <a:solidFill>
            <a:schemeClr val="tx1"/>
          </a:solidFill>
          <a:prstDash val="solid"/>
          <a:headEnd type="none" w="lg" len="med"/>
          <a:tailEnd type="none" w="lg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noAutofit/>
      </a:bodyPr>
      <a:lstStyle>
        <a:defPPr algn="l">
          <a:defRPr sz="800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80517</TotalTime>
  <Words>666</Words>
  <Application>Microsoft Office PowerPoint</Application>
  <PresentationFormat>Custom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Courier New</vt:lpstr>
      <vt:lpstr>Roboto</vt:lpstr>
      <vt:lpstr>System Font Regular</vt:lpstr>
      <vt:lpstr>Wingdings</vt:lpstr>
      <vt:lpstr>Yandex</vt:lpstr>
      <vt:lpstr>Факультет математики  и компьютерных наук СПбГУ</vt:lpstr>
      <vt:lpstr>PowerPoint Presentation</vt:lpstr>
      <vt:lpstr>Образование</vt:lpstr>
      <vt:lpstr>Наука</vt:lpstr>
      <vt:lpstr>Индустрия</vt:lpstr>
      <vt:lpstr>Немного о будущем</vt:lpstr>
      <vt:lpstr>Большое спасибо!</vt:lpstr>
    </vt:vector>
  </TitlesOfParts>
  <Manager>Maria Kutuzova</Manager>
  <Company>Yandex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Александр Александр</cp:lastModifiedBy>
  <cp:revision>1858</cp:revision>
  <dcterms:created xsi:type="dcterms:W3CDTF">2014-09-09T08:22:07Z</dcterms:created>
  <dcterms:modified xsi:type="dcterms:W3CDTF">2020-03-02T07:07:55Z</dcterms:modified>
  <cp:category>presentation technology</cp:category>
</cp:coreProperties>
</file>